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3" r:id="rId6"/>
    <p:sldId id="262" r:id="rId7"/>
    <p:sldId id="279" r:id="rId8"/>
    <p:sldId id="280" r:id="rId9"/>
    <p:sldId id="281" r:id="rId10"/>
    <p:sldId id="282" r:id="rId11"/>
    <p:sldId id="270" r:id="rId12"/>
    <p:sldId id="266" r:id="rId13"/>
    <p:sldId id="276" r:id="rId14"/>
    <p:sldId id="269" r:id="rId15"/>
    <p:sldId id="277" r:id="rId16"/>
    <p:sldId id="264" r:id="rId17"/>
    <p:sldId id="271" r:id="rId18"/>
    <p:sldId id="273" r:id="rId19"/>
    <p:sldId id="283" r:id="rId20"/>
    <p:sldId id="284" r:id="rId21"/>
    <p:sldId id="267" r:id="rId22"/>
    <p:sldId id="285" r:id="rId23"/>
    <p:sldId id="274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66"/>
    <a:srgbClr val="009999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C2FC-7717-4DCF-A0EF-DF02D9C604F7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E005-F67E-4C05-89BE-AA0CCE0FE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6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ACA-5846-4893-844F-FFCEDA3980E7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69DB-0B78-41F8-8DED-11AAEAAF2B77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1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82CA-28AC-4289-918E-E0364F7CBBEF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2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5AC7-7EAF-44C5-B268-D579E875E761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3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ECF-AB2F-43EE-8F74-126707BECEB9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9045-F68E-468F-B62F-59B4C78D81AC}" type="datetime1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37A6-1E09-473E-9449-A7945BD8CFD6}" type="datetime1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6BBC-B93B-4BA9-BB01-206D0C2275FA}" type="datetime1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343-FF80-40B7-A5F2-53A4E5193C30}" type="datetime1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7B2D-FF40-47F5-909C-5D33AED80B1F}" type="datetime1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402-D03D-46A3-ACE5-96C6086EF69C}" type="datetime1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7F6C-810C-47D3-8F78-8054C7FB3F67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6.wdp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://rus-sp.ru/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0.wdp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hyperlink" Target="http://lab-sp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ab-sp.ru/events/metodichka/" TargetMode="External"/><Relationship Id="rId5" Type="http://schemas.microsoft.com/office/2007/relationships/hdphoto" Target="../media/hdphoto11.wdp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4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62.jpeg"/><Relationship Id="rId4" Type="http://schemas.microsoft.com/office/2007/relationships/hdphoto" Target="../media/hdphoto13.wdp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und.ru/" TargetMode="External"/><Relationship Id="rId7" Type="http://schemas.openxmlformats.org/officeDocument/2006/relationships/hyperlink" Target="http://www.rus-sp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b-forum.ru/" TargetMode="External"/><Relationship Id="rId5" Type="http://schemas.openxmlformats.org/officeDocument/2006/relationships/hyperlink" Target="http://konkurs.nb-fund.ru/" TargetMode="External"/><Relationship Id="rId4" Type="http://schemas.openxmlformats.org/officeDocument/2006/relationships/hyperlink" Target="http://www.impulsdobr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cbusiness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hyperlink" Target="https://t.me/socbusiness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www.nb-forum.ru/" TargetMode="External"/><Relationship Id="rId16" Type="http://schemas.openxmlformats.org/officeDocument/2006/relationships/hyperlink" Target="https://twitter.com/socbusine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tagram.com/social_biz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s://www.youtube.com/user/selaboratory/" TargetMode="External"/><Relationship Id="rId4" Type="http://schemas.openxmlformats.org/officeDocument/2006/relationships/hyperlink" Target="https://vk.com/socbusiness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ok.ru/group/539914282599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hyperlink" Target="http://www.social-idea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mi_eg\Desktop\саратов\11\Page_00001_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335914" cy="51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975199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ИФРАСТРУКТУРА ПОДДЕРЖКИ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ПРОЕКТОВ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СОЦИАЛЬНЫХ ПРЕДПРИНИМАТЕЛЕЙ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95664"/>
            <a:ext cx="8352928" cy="55361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Апрель </a:t>
            </a:r>
            <a:r>
              <a:rPr lang="ru-RU" sz="1400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2018</a:t>
            </a:r>
            <a:endParaRPr lang="ru-RU" sz="1400" dirty="0" smtClean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C:\Users\dmi_eg\Desktop\Фонд\Логотип Фонда\Logo-fond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980"/>
            <a:ext cx="2149110" cy="8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10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2207" y="2666385"/>
            <a:ext cx="8643602" cy="2706831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Измеримое  социально-преобразующее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воздействие.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Воздействие от проекта охватывает не менее 1000 человек (за год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Устойчивость бизнес-модели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(не менее 2 лет прибыльной операционной деятельности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масштабирования/тиражирования проекта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(при условии направления инвестиций 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развитие компании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Залог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– недвижимое имущество, покрывающее не менее 50% суммы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займа.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5455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364C"/>
              </a:buClr>
              <a:buSzPct val="150000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 запросе финансирования на сумму более 10 млн. руб. Фонд учитывает и принимает во внимание: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45695"/>
            <a:ext cx="67938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Грейс-период </a:t>
            </a:r>
            <a:r>
              <a:rPr lang="ru-RU" sz="1200" b="1" dirty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до 3 лет</a:t>
            </a:r>
            <a:r>
              <a:rPr lang="ru-RU" sz="12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Выдача средств траншами при наличии нескольких этапов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18713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СФЕРЫ ДЕЯТЕЛЬНОСТИ </a:t>
            </a:r>
            <a:r>
              <a:rPr lang="ru-RU" sz="2400" b="1" dirty="0" smtClean="0">
                <a:latin typeface="Arial Narrow" panose="020B0606020202030204" pitchFamily="34" charset="0"/>
              </a:rPr>
              <a:t>СП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11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2290" name="Picture 2" descr="C:\Users\dmi_eg\Desktop\саратов\22\Page_0000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3" y="1484784"/>
            <a:ext cx="540165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85359" y="1484784"/>
            <a:ext cx="1875073" cy="5040560"/>
            <a:chOff x="6513351" y="1196752"/>
            <a:chExt cx="2143558" cy="532859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0" b="1476"/>
            <a:stretch/>
          </p:blipFill>
          <p:spPr>
            <a:xfrm>
              <a:off x="6513351" y="2540949"/>
              <a:ext cx="2143558" cy="126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12905"/>
            <a:stretch/>
          </p:blipFill>
          <p:spPr>
            <a:xfrm>
              <a:off x="6516216" y="5157344"/>
              <a:ext cx="2140693" cy="13680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23"/>
            <a:stretch/>
          </p:blipFill>
          <p:spPr>
            <a:xfrm>
              <a:off x="6516447" y="3849146"/>
              <a:ext cx="2140462" cy="126000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8" b="4381"/>
            <a:stretch/>
          </p:blipFill>
          <p:spPr>
            <a:xfrm>
              <a:off x="6526295" y="1196752"/>
              <a:ext cx="2130614" cy="1296000"/>
            </a:xfrm>
            <a:prstGeom prst="rect">
              <a:avLst/>
            </a:prstGeom>
          </p:spPr>
        </p:pic>
      </p:grpSp>
      <p:pic>
        <p:nvPicPr>
          <p:cNvPr id="3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ПРОЕКТ «БОЛЬШЕ, ЧЕМ ПОКУПКА!»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12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4364C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Цель проекта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Больше, чем покупка!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 –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предоставить предприятиям социального бизнеса доступ к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каналам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сбыта 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реализовать свою продукцию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через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торговые сети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Приобретая продукцию социальных предпринимателей, покупатели помогают развитию малого бизнеса, в работе которого задействованы артели народных промыслов, люди с ограниченными физическими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возможностями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 представители других социально незащищенных слоев населения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35496" y="6453336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nepokupka.ru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Изображение 6" descr="bchp_guideline_c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26753"/>
            <a:ext cx="1311795" cy="127353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267744" y="1426753"/>
            <a:ext cx="6763316" cy="1282167"/>
            <a:chOff x="2327451" y="1181615"/>
            <a:chExt cx="6763316" cy="128216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57"/>
            <a:stretch/>
          </p:blipFill>
          <p:spPr>
            <a:xfrm>
              <a:off x="4601854" y="1190248"/>
              <a:ext cx="2211435" cy="127353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4" b="4703"/>
            <a:stretch/>
          </p:blipFill>
          <p:spPr>
            <a:xfrm>
              <a:off x="2327451" y="1190248"/>
              <a:ext cx="2211435" cy="127353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4" b="4703"/>
            <a:stretch/>
          </p:blipFill>
          <p:spPr>
            <a:xfrm>
              <a:off x="6876256" y="1181615"/>
              <a:ext cx="2214511" cy="1273534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205386" y="4824883"/>
            <a:ext cx="49119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РЕЗУЛЬТАТЫ ПИЛОТНОГО ПРОЕКТА НА АЗС «ЛУКОЙЛ»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pic>
        <p:nvPicPr>
          <p:cNvPr id="18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i_eg\Desktop\саратов\тест\Page_00015_+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9" y="5184923"/>
            <a:ext cx="531177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3. Сбыт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2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ЕЖЕГОДНАЯ ПРЕМИЯ «ИМПУЛЬС ДОБРА»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13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68960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ИМПУЛЬС ДОБРА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 – ежегодная Премия за вклад в развитие и продвижение социального предпринимательства в России, учрежденная Фондом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Наше будущее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Премия присуждается социальным предпринимателям,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лидерам в продвижении темы социального предпринимательства (представителям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общественных организаций,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государственных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структур и профильных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ведомств)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журналистам, СМИ и высшим учебным заведениям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453336"/>
            <a:ext cx="184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FF5050"/>
                </a:solidFill>
                <a:latin typeface="Century Gothic" panose="020B0502020202020204" pitchFamily="34" charset="0"/>
              </a:rPr>
              <a:t>impulsdobra.ru</a:t>
            </a:r>
          </a:p>
        </p:txBody>
      </p:sp>
      <p:pic>
        <p:nvPicPr>
          <p:cNvPr id="9" name="Picture 2" descr="C:\Users\dmi_eg\Desktop\презентаци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7696"/>
            <a:ext cx="1440160" cy="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mi_eg\Desktop\саратов\22\Page_00018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2546" b="-2412"/>
          <a:stretch/>
        </p:blipFill>
        <p:spPr bwMode="auto">
          <a:xfrm>
            <a:off x="1728344" y="5121320"/>
            <a:ext cx="5940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63688" y="1514059"/>
            <a:ext cx="7331049" cy="1338877"/>
            <a:chOff x="1763688" y="1082011"/>
            <a:chExt cx="7331049" cy="133887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5" r="5660"/>
            <a:stretch/>
          </p:blipFill>
          <p:spPr>
            <a:xfrm>
              <a:off x="1763688" y="1082011"/>
              <a:ext cx="1620000" cy="133646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"/>
            <a:stretch/>
          </p:blipFill>
          <p:spPr>
            <a:xfrm>
              <a:off x="7125920" y="1094960"/>
              <a:ext cx="1968817" cy="132592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1" r="4389"/>
            <a:stretch/>
          </p:blipFill>
          <p:spPr>
            <a:xfrm>
              <a:off x="3416959" y="1082011"/>
              <a:ext cx="1656000" cy="132592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230" y="1094960"/>
              <a:ext cx="1986420" cy="1322017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2987824" y="4797152"/>
            <a:ext cx="32431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ПРОМЕЖУТОЧНЫЕ ИТОГИ ПРЕМИИ</a:t>
            </a:r>
            <a:endParaRPr lang="ru-RU" sz="1400" b="1" dirty="0">
              <a:solidFill>
                <a:srgbClr val="FF5050"/>
              </a:solidFill>
            </a:endParaRPr>
          </a:p>
        </p:txBody>
      </p:sp>
      <p:pic>
        <p:nvPicPr>
          <p:cNvPr id="20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4. Популяризация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7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МЕЖДУНАРОДНЫЙ ДЕНЬ СОЦИАЛЬНОГО БИЗНЕСА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14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79712" y="5312820"/>
            <a:ext cx="5040560" cy="830998"/>
            <a:chOff x="1979712" y="5427220"/>
            <a:chExt cx="5040560" cy="83099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561112" y="5427220"/>
              <a:ext cx="24591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2017 год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108 мероприятий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30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регионов России </a:t>
              </a:r>
              <a:endPara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более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130 000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человек 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9712" y="5427221"/>
              <a:ext cx="23762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2013 год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28 мероприятий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20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регионов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России</a:t>
              </a:r>
              <a:endPara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более 2000 человек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915816" y="4941168"/>
            <a:ext cx="3151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РЕЗУЛЬТАТЫ В РАЗНЫЕ ГОДЫ </a:t>
            </a:r>
            <a:endParaRPr lang="ru-RU" sz="1600" dirty="0"/>
          </a:p>
        </p:txBody>
      </p:sp>
      <p:pic>
        <p:nvPicPr>
          <p:cNvPr id="35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dmi_eg\Desktop\саратов\mdsb-0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224419" cy="12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1520" y="297081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мире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Международный день социального бизнеса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отмечается с 2010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года по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инициативе нобелевского лауреата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Мухаммада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Юнуса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России праздник, впервые отметили 28 июня 2013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года. </a:t>
            </a: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Ключевое событие традиционно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проводится в Москве в формате круглого стола на тему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«Социальное предпринимательство: лучшие практики и основные вызовы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», организаторами которого являются Фонд «Наше будущее» и Торгово-Промышленная палата РФ.</a:t>
            </a: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рамках МДСБ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во многих регионах страны проводятся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круглые столы, семинары, тренинги и мозговые штурмы, выставки социальных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проектов, конкурсы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стартапов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видеоконференции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1" name="Рисунок 20" descr="IMG_8835.jpg"/>
          <p:cNvPicPr>
            <a:picLocks noChangeAspect="1"/>
          </p:cNvPicPr>
          <p:nvPr/>
        </p:nvPicPr>
        <p:blipFill rotWithShape="1">
          <a:blip r:embed="rId4" cstate="print"/>
          <a:srcRect l="2" r="10244"/>
          <a:stretch/>
        </p:blipFill>
        <p:spPr>
          <a:xfrm>
            <a:off x="1760603" y="1535484"/>
            <a:ext cx="1764000" cy="13102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04" y="1535484"/>
            <a:ext cx="2197293" cy="1310237"/>
          </a:xfrm>
          <a:prstGeom prst="rect">
            <a:avLst/>
          </a:prstGeom>
        </p:spPr>
      </p:pic>
      <p:pic>
        <p:nvPicPr>
          <p:cNvPr id="23" name="Picture 3" descr="P:\СП\Региональное развитие\2016\МДСБ_2016\фото\июнь 28 ТПП, Москва\13502508_1086744628064314_2662947155999383628_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r="7784"/>
          <a:stretch/>
        </p:blipFill>
        <p:spPr bwMode="auto">
          <a:xfrm>
            <a:off x="5771298" y="1535484"/>
            <a:ext cx="1584000" cy="13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:\СП\Региональное развитие\2016\МДСБ_2016\фото\июнь 28 ТПП, Москва\13521864_1087271298011647_6272732866799262207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14397"/>
          <a:stretch/>
        </p:blipFill>
        <p:spPr bwMode="auto">
          <a:xfrm>
            <a:off x="7380000" y="1535484"/>
            <a:ext cx="1692000" cy="13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4. Популяризация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7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СЛЕТЫ СОЦИАЛЬНЫХ ПРЕДПРИНИМАТЕЛЕЙ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15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0" name="Picture 4" descr="C:\Users\dmi_eg\Desktop\информком\логотипы\сл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0" y="1704063"/>
            <a:ext cx="1125060" cy="11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3333179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Слеты социальных предпринимателей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проводятся Фондом «Наше будущее» с 2012 года.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За весь период проведено 14 слетов в 8 регионах Российской Федерации.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Общее количество участников составило свыше 2 000 человек.</a:t>
            </a:r>
          </a:p>
          <a:p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Календарь Слетов:</a:t>
            </a:r>
          </a:p>
          <a:p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2012 год – Москва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2013 год –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Москва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2015 год – Москва, Астрахань, Нижний Новгород, Архангельск, Барнаул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2016 год –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Полазна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(Пермский край),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Самара,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Москва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2017 год – Пинега (Архангельская область), Кунгур (Пермский край), Городец (Нижегородская область), Ухта (Республика Коми)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1627717"/>
            <a:ext cx="7465499" cy="1299597"/>
            <a:chOff x="1547664" y="1075466"/>
            <a:chExt cx="7465499" cy="1299597"/>
          </a:xfrm>
        </p:grpSpPr>
        <p:pic>
          <p:nvPicPr>
            <p:cNvPr id="20" name="Picture 2" descr="C:\Users\mit_ea\Desktop\фото тусовки\слеты\сле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075466"/>
              <a:ext cx="5917499" cy="1299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0" name="Picture 2" descr="P:\СП\Региональное развитие\2017\МДСБ 2017\фото мдсб\12.09.2017\стр 16\IMG_808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6" r="557"/>
            <a:stretch/>
          </p:blipFill>
          <p:spPr bwMode="auto">
            <a:xfrm>
              <a:off x="7465163" y="1113264"/>
              <a:ext cx="154800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4. Популяризация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5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dirty="0">
                <a:latin typeface="Arial Narrow" panose="020B0606020202030204" pitchFamily="34" charset="0"/>
              </a:rPr>
              <a:t>ЛАБОРАТОРИЯ СОЦИАЛЬНОГО </a:t>
            </a:r>
            <a:r>
              <a:rPr lang="ru-RU" sz="2200" b="1" dirty="0" smtClean="0">
                <a:latin typeface="Arial Narrow" panose="020B0606020202030204" pitchFamily="34" charset="0"/>
              </a:rPr>
              <a:t>ПРЕДПРИНИМАТЕЛЬСТВА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16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71829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Лаборатория социального предпринимательства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создана Фондом «Наше будущее» в начале 2014 года с целью разработки и реализации инновационных инструментов поддержки и развития социального бизнеса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России.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Лаборатория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проводит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бесплатное и платное обучение как начинающих, так и действующих социальных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предпринимателей.</a:t>
            </a: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Методическое пособие «Создание успешного социального предприятия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Н.Зверева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44362" y="645333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lab-sp.ru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dmi_eg\Desktop\Разное\Фото ЛСП\Лого\99999999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3987"/>
            <a:ext cx="2368614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i_eg\Desktop\саратов\22\Page_00011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79" r="668" b="7531"/>
          <a:stretch/>
        </p:blipFill>
        <p:spPr bwMode="auto">
          <a:xfrm>
            <a:off x="2448424" y="4932000"/>
            <a:ext cx="59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50111" y="4581128"/>
            <a:ext cx="22381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РЕЗУЛЬТАТЫ ЗА 3 ГОДА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4" name="AutoShape 6" descr="data:image/png;base64,iVBORw0KGgoAAAANSUhEUgAAAe8AAADPCAIAAABTMM4YAAAgAElEQVR4nOy9d3Qc15Xn36Q0ntWxf7bHnp0Zj4N25uyux/Zox97Zn9c/Ww5jSyTRABo5RyISOQcGSQ6ynK2xZUXLsmxJHslxnEUA3V31XuXU3QAJkmBA6kYmKQYA3V3h/v543YUmAFJMMiGrcb7nnapXr141COlTt++79z4HM3xfXPtvkvbhwF52ZD+l9bLD+5jAXuTrYwJ7r119trC/N1HI10Nr3cjXs64/Qd1XI+TrWndAqR20v4P2d6AEMb7rFOvvjB+0Y62VVpqx1nrN8rW8qhitBavNWG1GShMt78Fq47WoGSlNWG2kpHpyL63UUXItUutvhmqRWovUmrhqLyN7QA2j1CKpmharaLGKlnbT0m4kV2Gl+uq0O1FIriQHlFhOieVIrrwulV9OtFSGlQpygORySiylpTJ0iUpuRFgujR+U0GKRly+gxaJrllRARIn5SC50czmUmO/mcmipwCvkeYU8WiqgxFxKzKWlPHJgyyvkePhsr5BDS3m0kHsd8nLZtJBLCVlu1uXlMykh6/LKeFUhfr0oNp3mXF7e5WbTvLwrUR4u3cukUWy6l3F5cLoHp1Jsugenepk0L5PmRk6KS7thOa9GHmaXG+/0MLu8bEqCdt6I3PheN77Xw+zwMvfYcmx9mq/jeJLmSZonaZ6k+Y3Q3MM43TglSfMkzZM0vwU0Z9SaJM2TNL8OmnuZtCTNb4jmyN/PjuynfX3cyH7s70e+PoL166A59vcmYt2meSLKN8P6VdF8I9Zf7zTHavN10JzRWgjNkdLAaE2UXLvVaH59trnNdFqqoMRyWqogp0mae/jcq6E5Jeb+edDcy7jcyBk31dM8jNPLpiZp/mdF86RtTmiO1WbbNk/S/I1A8z9729zDpSdpvuVovnEtlKA8SfMkzZM0T9L8yrY5YfdGmhMlab7laL6O7EmaJ2m+Kc2JkjR/g9Cc2OaJNCce8yTNr3MVNJHmNxihuM7ZkqT5a0Fzr1j3501zsiiapPkbgeYbbfMkza9H7Mj+15rmiQEtSZrfXJpjtfHPieaEyDbNkzEtbzSakwjFJM1fNzRPRigmaZ6keZLmSZq/zmjOBPqSNE/SPEnzJM2vnuYUm0GxGUma3zS/+U1ZBbVFa9201k2CF5Px5jceb564Coq3QPYQlmuQVI2kaiRXEV1f9lDSb345mv/Zx5vbq6C2bJpTbPpNCk98Y9D8NYppWWee3zjNk7Y5oflWywVNpPmN5IImaf6Gtc03pbl9nKR5kuZJmr/uaZ70tLxhaW4b5hSbTlhM8+lJml8PzW+i35zQ/IpFWpI0/zOh+Q3WadkYb56k+RuN5jEXeYJt7mXSkrb5VqH55aMSkzT/M6H5zaq6tTEXNEnzNxTN7QVPL5Nm18L14NRkZv+W8LRckeBJmv/Z0vzGs4eSNE/SfCPNb5jpSZpfL82vGuVJmidpnqR5kuZJ2zxJ8yTNkzRP0jxJ8yTNX2tPC1kCvVk034j11zvNbzDeHCkNWG30SjW0Uvd6XwVFciWjVjFqFZIrk7tVvNHizRP3HopVwU3cSY5N9TDOJM1vvd/8KpZAk7b5jdJ8K9jmSZonbfMkzZM0T9I8SfP1NE/GmydpnqT5FqV5MkIxSfNXpbl9kKR5kuZJml8nzf809c2TuzwnaX41NL+xJdAkzZM0fwPT/LWuiEsKKCZpnqT51dM8mdmfpHmS5kmaJ2n+eqW5rRtDeZLmSZonaf5a0vwqgP6np3nX5Wneduto3ozVRqztWRPpXztuTtL81WmulMaUSHOllJZLsFqGlFIyPyUV03JJkuZJmidpflU0Xwf0LRNv3sVoPXGgt8V1Kc19LTdA86a4Lgf0JqQ1Iq2RVhuQ0sBoTbTcyGgtSGnGajPW6rBWy/rrWf8erO2hlTqk1jC+OkZrwWoL9rXY916F6mm1ntZqXyMhtZZw2a5sfhWpQ5sQ/Aq7VSQWxV3nliEjE1GOlQqklCKlJKYElLO+cjefS8l5SClB4m4k7qbFIqwUIalk69P8DRZvnuFlXOsyiTw4lboJZRSTNN8yNL9JtnlXAs3bGH8r429lfG2Mr4v19RLEx2iuNmFfy3UZ5tdAc0quJYY2Vpux0sb62pDSRMuNg0y9m2txs+1uts3NNXn4Vg/bM8T2DrGdQ1z7INMxyLYltm6uy813kKuXtFzbTZGb33yqQaZpkGkaQo0DuJG0btw0yDS5cdMQ2+xhmhPbQabJwzQPsY2Xa924aZBpcOOmAbyHHA+hxoOofpBuOIjqh1DjAN5DehL77XYA7xnCdQNMzRCuGWBqhnBdvKfaw1VjpZrzV3jFIoqv5NQ6D5eP5MLXBc3fYLb5Gs3X7T2UpHmS5husctsw97cy/uYYzbU+1reX0foZrYf1d2OtlVYbYkS+Hppf2dli07yekqsZXz2t1CGlCcmtWOlys51ebi8nf01UHpH9TymB78v+x2T/E7L2Q0l9Rg08IwW+LwV+sK4V/U+L/qc2a69RgSeuXrL/CSXwpBJ4UvE9IfufIK3qf1IJPClrj0u+xxP7SU+8fXLTVlKfELXHEtvLjVR8T5Fj2f9EwvFTkvKUqD0hqd8TfY9I6vdE7XuS+j3R9x2K/eIf3C1DXC1Saz3cbqxUu/kCSipI0nyL03ytTG6S5leh17wi7laiedw2Jz6WNcO8I4HmfddP8zVPy1XSvIFW6hhfA1LrkdJAy01evsPN9Cn+Ryw4DDAJMAcwBzADMAOwALAQP50FCMVb0rNpex2auS6FEnTjM1yNNt5OfuUlgAWAGYBpgGmAIEAQYBrgxMmpFwdQ20Fc5eF2M2oNJRVTUlHSb75lab5+84qk3/z6aH4T67SQkPOtRPM1R/k6xwvr7yanrL8Ta+2v3SpoAs2baKmFVdqQ0kSY7uEbWfkLs/N/BJgB6zyYYTCjAMuWdR7gAsAFy7poWRctayWxBVje2AOwCrBqWSu2SM/G/qvRFWazYNWyVkxrhbQbey69umzB8tW3lnXRhItX21orYEUtiAAsm3DOgnMmnCf/JlF9MWIelYe/+UdU45Wq3GLZEFuI5PIkzZM0T9L8mmm+ZXJB2xJ0ieOF9bfbwS1Ya6eVVqy1v9Y0p8RmRm6l5UbG14DUWjdfL/m/HjF8AOfAMCEKpg6WYVqmbpkRy4yAZYBpWYaZKDAtUzcSZV8ydcuWZYCtxP6r0bpbYpOYYFlgWdbG1jTBNE3DsAzDSGxN0zRNfaMMI7ppv2UZm4pc2jDeNE0wTTBN3bTCphU2rQjpsUwdYGH0xNN/oGtppZpSyimx3CskIxS3Ls2TnpatRXMC6y1G8464x7w1IVSxjfG3sgE7uOUGIhSviuwJnha5kcQpIqUBqfVurkn0PWzBMYALYFqWAWACWABgc9PajGKXpZ614QeAzHYTfgDANE3D0g1rfWsBWISiYNitBWCCtakMyzQsc9P+dWNIj91vdxKR51qgWxC1IGxBFADAAjDBsOZPBZ8fYOvdYplHKEBiBZYqkzS/tTT3cOmvvgrKppKKuEma3zKa27DeYjTv2kBz4kBvvkU034PVRlreQ8t7sLaHEtsl/3ctOG5Z54mJDTH8xmgOYAKYtn16BcXHrP0kgti8sR97HsPSTTDWye40LF03o0SGpRuWrpvGpooaetSIXSVcti/ZpF7Xs/E1ED8gHyNqwqoJEcsC0wCwwILTU3M//b1nN1YqGK3MzRTTQjkSK5I037I0j0UoMk4Sb56k+avTnMS0UFovgfjNzR7CN29f0I1Yvw6aY62TC3RhrZX1t7P+bqR2CCNdhLDccHvMA+NvZfytHrGJ8XXcLJojrZkf6cC+FkppZANtbKCNUhqxr8Ur7mF9rbS8xyvWsYEmN99KaA5wAWKWuZ4o09QBTNIaRhTAjEbDhOyGEdX1CLlErHpdjxCm2wfkZUBmSHwfWJZBfB32GHueRJE57dYwooYRJf2RyKp9I/kw5HbDiCZeIl8LdF0nrwTSQvwnEomQAdFolFwFAF3XydVoNEp8NfapPcC+Mf7aA8MwLIhaEI3NbwHA2fHQSwdRPZIrabEICeVYrHhd0PwNEm8ed6q4vIyL5A2tyx5K7iR3C2iO/b3XWBT3T2ebs/5O1t9JK82sv5319TJaD1LbGF+bMNJFK60esYX1dyKtmR9pI+i/Htf5ZjTnhtuR1kxi2Bl/K6U0EpojpYmSGrDSxvq7Kanjt4OtnPR41JwAWAUTLqU5AfEl4DMMg7TRaNS+RFBoU5IwFMC0LEvXCfUM0hIvNrlqGDHPTDi8QnrC4TC5izzXsgzDMOwe07Q/T6wnGiW+71i/YRD4xuYnn8pmrn1gY93GtI1vcpWMtK8mzmCapq7r9qmu66YJpgFW3D0Vf1EZhOYTwZcOogYsVdFiMRLKsbD7dUHzP2Pb/Ao0X5cLesOGeZLmVy12uJ+5dPe4rUrzdsbXhtQW1t9JohIpqYPz91FSF6P1M+o+RutzC3uwrwWpHR6h7ZppfhnvCqU00moTG2jjhttptYlWm5Da4pH2MP5mpDUPce2/G+pw4y+NHHtp8cyIaS4TBzNBVgymABaAoYNlASHb88//pLm5NRKJse+Xv/zPAwfut5EXDkfz8wtFUTYMIycn76Mf/ei99+50Op2f+cxn77rrrq997Rv2m+DZZ3/c0NBAaPjrX/82LS3t4x+/+5Of/ORnPvPZhoYGw7A+97nP/fa3vwcAXTfHx8edzjSfz2dZQNN0Tk7ezp07y8oq/H5/3O42TdP0eumcnJyPfvRjKSkpzz77YwD4+te/+alPferuu+/u7u585ZUz8/OzVVWVH//4x+6+++Of/OQn/s//+d/Lyxd27drxb//26R077lEUyTT1T33q7tTUlI997KOf/vQn77rrQ5HIal1dzWc/+5lPferujo428v3A/rLicqUNDg7Gv3us0RzAtEwdLBPg9MT0Tw/SzVispYVyxFcmab71aW4n+idp/qe2zbc+zQlzGV8b6+9ESg9W+xitD8n9Xv5+L/elIfTF3w/18oF+WmlmtB5avnbb/DI054bbCdMppRFpzWygDaktQ3zTbwb3vEz1aIcemz89uKqPRo2gaV4AK7bwdwnNLbAsAAssC6IRCwB6e/bdeec/RCOWZYEehXvu2fGRD/+/AKBHAQBc6dnbtt328MPfAYBHH338Bz/44Uc+8q//43+8/4knnvrmN7+tqj4yeyg0+6Y3/Zft2283DAsAXnrpZ9u33/7DH/7ouedeyMzMfve73wsA27bd9q1vPUwG3HnnPzgc2xVF+/Wvf+twbM/KynnwwYe2b7/95ZcHyIRk2N69+//5n//XwMDQffc98K53vfvw4SMf+tBde/bs+eUvf/nud7/7y1/+smmaDofjkUceef7555966qlnn312cXFx+/bt3/3ud4uKiu64447l5eW/+Iu/qKure/HFF59++ulHH330lVdeeetb31pfX//LX/7S4XA8/PDDtml///33OxyOnp4esMDUrdiypxF3LlnGpTSvR+JuxO9O0nzr09xO7k/S/Jb5zRNhvaVWQYnzhPjHsdaO1A7Ov/cg3cvJj5pwFGD83EXWw+1lfF0eseV6/OaXD0xEWjOtNJM6MEN8vUds0o58dek80q1JgCULzprmOYAwAPEpg+1OANDBNs6tmCPCNM2WlrYdO3aYZqznfe97344du8g9L7744vbtt3/sYx/r6uqynRJ9fX27du2KRCKJLumPfOQju3btcjgcw8PDuq7TNHY4tpNHP/XU03fe+Q+GYb397e/4yle+NjJy+C1veev73/+BO+54M03jO+/8h5/97BemaV64cOHNb37z7373O/IU2+ej6/oLL7zwmc985u677w6Hw//0T//005/+9OLFFZcrs6urx7LA4dju8wVWVsLT0yHLgqNHxxyO7QDwxz8e3LbtttnZeYdj+zPPPEteOaYJFy+u/M3f/N2PfvScZcFb3vLWffsOAEAkorvdXodj+6c//W+f+tRnLFM39EjMTW9FiIcq7vw5PRF8aQC1EJpjoSpJ89cRzW8Y5UmaX7US7fF1659bKheU9XdjrR2pLdjXwvjasNZJyz1u5gumdQLgLMAF05wMHH0UKT2MrwOp15gIenmaEzeLHSqD1JbAiftPL7+4agYAFgDOmuY501g1jahpRSyIEhd2nOZRAD1G8wSH8v79+2+//XaHw3Hbbbdt375927ZtqampAHDq1CmHw9HX1/flL3/5ox/96OLiIhn/3e9+96677pqcnLQn6ejocDgciqJs3769v78fAAYGhrZtu41cfeKJp/72b98FAH/9139TWlr+gQ98aOfOlIsXVxyO7ZKkPPjgQ+99750/+MEPnn/++be85S2/+tWviOvGNE1yoCjKBz/4wbe97W2f/vSnAeATn/iEw+G4/fY3ve1tf/Xccy+Mj0/+5V/e4XBs37bttm3bbsvIyBoePrRt220Ox/bbb3/Tgw8+BAAOx/Y77nizw7Hd4dj+T//0QQB45zv/K+nctu02ny8AAKdPn/27v/v7z33u3pdfHnjXu941Pztnc9yCKIAe87dbAHB6PPTSAGpGUi0SK5C4G1+C8iTNtxbN11ZBmTQ3Sq6C3grbfB2ptxrNiVWONBJ92M5ofYNMz4nJlwCWrGgEDAA4O3LsBx6hE2udtHLdK59N64S0ZsbfGqd5O620DnJ7XkZNjO9Lh079cOaMO2yNAZw14SJA2LTCa8EYYAKEIR43TVYyicu4oCDvQx/6gKJICFHz87P/+I//LSVlJ4B5990f/6u/etsHPvD+d77zr+644y+JDxrAfPrpp/7n//zvCwtz5FQQuDe96fZ3v/tdd931oW3bHLm52QAmQsjhcBB/+uOPP/6e97wHABwOh8PhuOeee8Lh8MLCwvbt28fGxgDgwx/+sGOb4//+fx97y1v/n1/+568sgIgetQCWV1fGJyeihm5YpqTIjm2Ol372049+7P/+6LkfL69e3Lu//53/9R0v/vQ/HNsdJ8dPnJo46QtoFpg/fv5H22/f9vs//u7Q6IgJxoXl845tDhpT06Gpw0cOLZ5eWF69+Hd//7ePPv698xfPffHBLzi2OSwwm1oaHdsd/+vDd/3d3//tttscL7zwHxBbsI0alm6CZVr2S/D0yZn/OIgbaaWGlm0KJ2m+RWmetM23hN88EdyX0pxw+VqB3ntz/eaMvxX7Wlh/O620str+lz33G3AUrPMxIxguHDnxY0rspaQOpLbdJJq3MP5WsvJJlmGJee6VmofEloNs20G8j1W/M3z05zMLogULABcsWI1lvsQ+1lrIih73JNx553tzc7NJLKBp6u95z9/fc89nBwZe3rbN8Zvf/OfJk8cHBl7+m7/5669+9SESR/jss8+84x1vP3XqBIlr3Lnz3o985F/8fu348WM/+MH33/zmO5599pl77rmH0BwAvvGNb5Bjh8Px3ve+d35+HgB8Pp/D4Xj66aff//73f/KTn/z5z38enAk5HI7v/+BpADAs07KsI8eO/uu//usnPnl3e3v7B//5Q+973/uCM6F/+Zd/2bHrXleG8x//+53prhRJ4R3bHE89/fhT33/s4e98c3hEa21vcmxzmBAFMC3QT59edGx3fOnBB55+5snvPvLtX//2lxeXX9l+u+MTd//f/MKcd7/nb/c01qqa6NjmeOgrXzw6dnh4RPvHf/xvhYXF4XCU+HlIWI8F9grE6ZOhlw7iRlqpTtL8dUfzpN/8qmhOhPz9JHsI+/tv3G+eYKT3I18f9vdjfy8z3IUDndjfzQT64v29TKAvTv9uWuvEgU4yJoH7/ZcQP9CJ/B1kDKVewnHk67LFXKI1mvP+Lkpq5Ic7kdriVZuG+P7RE/9pwqKhr5imCaZlwsKhk88MCZ203HkDNG/BvhY6QYn9jNZCyt7SciNSGiipwSu2e8UuD987hD8vyM+G9QmAVyAGdNNKEOF4NBoGML/5za8/9tj37ODxJ5547OGHv+XxDO3b12/HlT/55OM//OEPSGy4JAkHDuw7e/Y0OX3ooQd/+9tf2zEhDz304COPfMflSpNlkSweejxDX/rSFwBMlyuNvAPIo53OXaoq21NFIqt7+3tlWQSLxCOa4fCKpsqVleUf/pe7vvWtbywtzpum/vkH7vvnf/7g1776IC/gleULuh6prqp8xzve/o6/etub3nR7V2f77GyorLQYwLQM0zCiYEFTU8M73/H2d7zj7Xf8lzcVFxdapt7d3fmZT3/yi1/8vCwJuh4ZDvh6erouXjhHljqHBga/8bVvGlEAC0wDImFilpvx+M6zk8GfDdJNtFiF5XIPU8jKFWh9yPn1M/3m01wqdrN5lFDo4fJfm3jz/ATdSpp7uHSSPWTLjZx2NAvJBb1hN8sbj+aEvDed5sjXR0CMA+2E5uRLAPL1JG44xwR6LjXJ1zltum6c5ozaiZXYfhSU1uwR90/MIIAVwwybpm5B1IQ57cj33FInUrqQ2nEjMS1xlLfSvlayCnopzfcgpQFJtViuQ0oDSSDy8p2y/ykLCM2jibGJMaBbFnGDrIu5Jqua9gqkaZqJAel2Aqd9lfTbA+wZ7JDwcDhMBtgHJFuHDLBXYsG0ouFI7COaFpjWysVlsCCWxWoBWGBE9VgPkIRNnfSYeqzmDBm2dosJpm4ZUTM2JmHyxGnBAj0SveRe8r6zQI8YYIGhA1hgmWGAVTANgNOTwZ8NeJsorgrL5UgoR0L5hnTQrUhzN5v32tjmW5fmxDZfV28rmQt6y2hODHDs24u0ftvNQrCLA51epZMJ7GX8+5Cvj9jjyNdDa8QS74/b490xUz3QeSnN20gPpXYhX9cVab7OY96BpG7O14vUFsbfTGnNtHL/mYt+gBULyPJjxIIQ5/+aR25DSg9Sum4izdfZ5khpQEoDEhsYuYnRmpBaS8nVlNCpDj9tWUGwIrGgaSsRX8TTQsJRzEhEJ8cAYJoQieiGYZlmbICdbWOfkp5olKQOgWWBrpv2qa6bhPbrbrdigdtgmrHoQ5Kwb5+SYzIPuYvMYFkQjRr2GIgHL5JXjv3J7cG6bhqGFV417PQfgmPiOdn465CWzAkAKyth8lEjkVULoroeif1q9hqyeWYq9PMB1EwJu5FUhsQKiq9I0nxr0nydbX4zlkDfSDQndVpuLs2ZQB8xzOM07yXwJezmRvZj315K7aF97TjQmYB++66umDkf6Iy5ywn3YzTvp9Sea6U5lnsIzbGvxSO3cf6vrRonTLhoQdQ0dYCoAdNe8fOU1obV7huMN9+U5oy/lewLipQGpDQxcjOWGsmenLRSQ0sdsv8JXR+3TN3S41HniUC3wMYibDi1yU46DcOKRg1yallrbWIPACwvr8KlP3Z8ZNxkX5sz8dTOY0r8WV2N2AMITxNfIRD7YhHrtD9PQno/6HFXiRV/qP1usN8KlgUkbYoc2LeHw2EAHSBsmKskwdW0IgAmmGDB2cmZnw+gZizXeMUiWijHUlWS5luW5raRnvS0bBGa98Qhu4Z1YmLTWi+l9FJKL/btZQJ7yWkc5T1I61+z6ONAjzlYyIG/exPb/LJroWs1zTlfL6v1ML4OWml3i33q4ScNa8YySakTEyxYXh0fZO+nfe1Ya6fkG4pQfFWak42baZls/llLK3WU0CkHHrVg3DLDlg6WAbHaVpYVI6xpGXqElHCJxuufAJh6NBxLegTT0CPkkmlE7eBr+6rt7ohdtQwy0u6MpdvE5ySn9lRkEtOIkqtkfdUuEUMc+nadFrtaC2l1PaIbqwC6YYYB1grFkBIxZAbiebfrwJB7w+GVxDoz0WjYdvfbY+KPAwBdNy6SyH17iTga1gHOTsz89I/0Hkqu8kjFlFiO5CTNtxDNE/eNS3patibN25C/A/n6sG8v9vfHad7LBPZi317suw9pByhlH+M/wB86wA73r9E/BnTb4b7mLk+MadkU5ZeneRvn68ZKBxfoouVOj7g/cOxZE2bBitgFRuYXRwaY+5C/A19fGcWroDnra8VqM1YbsdpIPOZIrUdqPSXVe7h2KfBtwxolFXFJMXLTipimbpAa4aYOVhQsIxpZJsfRyCqADpZhmRHSY+gRAN3QI6YRBjBXV87r0TBYUT0aNvTVtZFA0L8KYIIVtUydjA+vXrBMXY+ukH5Dj5AxlhnRo2HTCINlmEbYnkE3VgFM4twwzLBhRKP6imUZurFqGNFIdDkSWY3qKzr5VGYYIGpakXDkIgkJ1/WIFVsh0KPRsAXRNVeJvmIYUTK/YYYBzKi+Ypqx6mPkWeQzrKyeJy+DcDgciawa5qoFq+QR5KGGvgqwdHL6hT+iOq9cQWullFjq4UuTNN+CNLdz+mMHXBrxtCRpfs00v6k7yfXgQHsCzXuJG4TY5m6xh5IfoKQvHMQHBrk+5OuifI20v4n2tcTN8wNI24f9/djfjQPtyN8Wd9cQm72d0louT/O2ywlrrVygAyldHqnfd+T7BkwBrFhm2DLDAMsnJrxu9gDWWpHWHA9Lv+k0b2a0JkJzshYaL4rb6BXakPTA/JmXARbBDIMVJZwlu1WYRpgYyEZUN40oWGDokVjYBjk2LdOIWoapR8NgQWy9EUhZXdPUDQBTj0TBIrV2jfDKaiyGxJ7HtBLHk37L1El/bN8Msp5pWno0THqi4YhpRE3dsExdj0TtZ8XuTfyElkHeDeRLAPm0YBlgQTSyGrvLtGKfE0zyLHsMgBkNR+w5o+FI4rPAjPmkLFOHWCJoNBo9D7ACcDEcGfMd+s4gU0+JpUgp8opFHn5jUdwkzW8lzW0lY1q2Js07kb8D+XrIwmbMb+7vZfwH3Pz9I8d/vHiOHg/9nvc95pUOeOQO2tdO+1pprRP5+pC2D2kHyGsg5i73d9uhjTjQRvkaY7b/VdMc+1pIQVqstXukbvnQo7o1aVkXwYoCrFqweGjslx5uL1Jb7Hyf15TmSK3H2k+vjHMAACAASURBVB6kNFBSPVZbkNx+ELeMjD0GcAxg1oIFgCWAMwk6a1pLFpwGOGuYi7EeWAA4Y8ICwFmA0wBnAE6b1hI5tmAR4CxpDWvePgZYih8njl+yYNGCRcOaBzgNcNqCRYAl0k96AJbird0Zewr5DGtzGgvkKvmE5BaAJbAWyI1m7Bc8DdaC/XSA07o5F79K5l8EOG2Z8wmPPn3p5yEf5jSYZwDOASzG/+nm43uETgVn/jiIetx8HSWWesVCr1iE5GRMy5aguR1vbivpablOmr929c3Xqm6RUJb4SiYT2OsWDpyY/gXAQnwHyzNTs17B/+jLuI/x7/MqnbTWSWu9ZF2UCfTF3Sy9ZLEU+3uRv/UyNG9D/rU48c1o3sINt9JKM/Z3s9o3Lq6cAitq6pZpLkfNCdH/lIfvZv3ttNJMyU3rkvuR2nLldH87DPGKMS1NMZpre7xSFa3UML4GrDYipZnRWmmleZBt9Y1+98jJH52cevHE5EtHx186Ov7zY+O/Ojr+8+MTPz0+8ZOx8ReOT/yEHIyNv3Bs/Lmx8RfGJp5PbI9P/OT45Asb+xOvHp/4yfqr16jjky+MTTx//NQLx8afGzv5PDk+PvnC8VMvjE08P3byedJvt8fHnx+b+PHYqeeOjT+X2B4ff35s4vmN7YmJF45PvnD17cnJn5yY+smJieeOTz4Xayd/eGLyh4fHnkDcgUG63stXYqmSUWLRLFdDcyyX2npVlCOpBEnFtFhECYW0WISkYlvXRHNaKqCEQkoo9PIFJN6cEvO9Qh4l5m8MM/cKOet0HTSn+ByKzyE093AZXj6TFrNvld+c2OY05yIVcWk+nebTk5n9t5bmexn/PuzvJxAnZVuIbf4y7hk9+R+6sWDqBhhgRHWAs2cv+LXDP/rNUB/jP0CpHR6lhRvpYwJ9tNZt03zNBX9FmrP+dlu2gwVrrdxwOxuIZWZSWgslfWHxjA8gbOirFpw7fV5itW9RUjetNNNKK+vvTGQ3QfmVgX5NNEdKAz/cjLU9tFKHlAakNNNyk1eup5TGQbbVzXV5xS431zXAdQ+wfYPs/W7+fjfX5+a6EjXEtQ+ybQNM6wDTOsi2XbfIDANMy9VrkG0dxK2DuHUAtRCR00Hc6mbbbQ0xbbbc7JqGmNbr1iBu2URM0wBuXBNqHsCNA3jPENpD820edg+Sahm1CklllFDi5W5yTMtGmhOgX0GbjLmU5l6+wKY5sc3X0Xwjx6+V5hSfR/F5G2nu4TJuIc2Jbb6O5klPyxaguW8v8Y3E4lX8bTjQzg73v4z2B+dpgFciq2GwwDQvAJxeDh+X/M8OcQ8QX4pbqad97UygJ77ymUjzDkpr3szN0ob8tou8ncgubo4DbR6l0as240A77WsZ5HtOTf4h/v09eGr6Fx7uPkrqwForF+iK1ee6DM03JfsVaE4c8UhrJjEtWG1ESpOHb6QlctqMlTYkt9JqE6m2SCmNtFqPtD1Ia6TkJkrqoOVOSm6j5BZKbrLllRq9UmPsVGlcJ1JLfaM2jrw+0fIeJNUjqZ4W62ixjhzjeOfVqRZJtbRYkyhKqLYPrl5evooWa2ix6pKpxEpaqPSwZbRQySgVSCqhxVIkldFcBRZ2X47mtFicqKuBeMLIYoLpRFLbPVfQOk9LIs2JYe7hc71Cng3x66A5QXZcebYSL3n5TELzrRDT4sGpN2kbuSTNb9jTshadohEPSX884rCdUvp/M/CAAScBzoMVjUaWLWsF4KJuTaqHnx7k+nCg06s1MMMdtK8d+bpIAYB4Zmkv8nVR2qZO85inhRQxJyKFrii5xas2c4d6vEqnV2nnRzsGhVaK+2po7mDU9Afnfu/lPu/muoSRPqy1UnILJV/C60Sar9Or0txGOdKaCbuR0kDLjUhux0oHsdOR3EqJrV6pGakttNpAKXW0VoP9dUygFvlqabWeVhviqrdFKXVrUmv+lKKVGqxUI7kKyVW0tJuWdpNjrFRvqstc2o3kStJuFC1VbKrLjyyj5RJaLqGlMnJMvByMUsoopUgq9nD5SCph1UqKL6OFSpqkg15K83UovyYhqeQq2b25xPw1xWnu5QsSaX45gifqUmpfTnkJykmkuZt13XKak9aNnG6ccjOWQJM0vwkRih3I14O0A0i9H/v220uaONBOqR2UfIBRvgMwZcE5Ej5h6gbAhXPLfkb5d0rZxw730r5WHGintbijJr73BfJ1USpZNbXVaov1dzK+Dqy1I7UNqR1Y62R8Xay/G/t7B4V27NvPjex3K/XMSCvr2zuAu3872DrEdtNyN+PrQGobUluIOf9a0xxrnR6xaUisoNRqpDV6pWav0Ibkdqy2MFoLVltouZGSa5Fai7U6rNUhtZ4ENZJgGHJASfWUXJugaiJaqbm0/2pUfZWilU1obgP98toE2RugXJagzWm+UZRYTomllFRMSQWXqoiSikgRK6wU0WIRlkuxXO7lSpG4ex3NabH0RlAe15+C5mTB87Lisr1c9iWM3tBzBZpvBds8kebEPE/S/FbSHPu7Y3mbvv1YewBpMa8LrXUjXxcT6KG13pdx3+ETL1kwY5lhIwpG1DT0FYClhbOcV/iKV97rVdrZkc5Lad5FFlSvQHPbx4K1dqx1IrUDKV1I6aHVPkrZR8n3UfIBWutkhruw2o2UHnHkAFJ6sNpNCuF6pWZim9NK8xUgvhHoMV7HaU5pzVemuVdqxVon42/2iA2DbBstHmDlL3m5fkpsRUoTVtpoqYWWSehLHVJrY/UAEkRoTlKQiEhmaVz1m8oeHB9vq/aaxKg1jFqz0fS+bpojufJGaI7kcqSUIKUorhIklyO5nDgxsFKE5EIkFVNSsYcvpaUYzWmxNEE3hPI/mW1+ZZrfiG1OUH7Ls4fsAw/jTNrmt5jmpNBKfPUylrVPEohorRdp/R6p2yv3YN99HuFLoUU3wDnL1PUoqeUdBlgaOfaLAfx5bvgApbXYzpZ4bYD2y9O8nfa100orUtuIPU72hPMIHUNc+0G262XcdxDfP8A8MIj7/+jtHEB7vdznX/buHcT7aPGAm+tCShdS2/jhbqy13yyaJ/rNE2lOyW0DTOtB1IGlh46P/2Il7L9wUToy9iMv30FJ9UhpxupaGYBNRcuNMfOc6JqN8RtRNSVXUXKVV9rtlXZ7xEpy4JV200o1ERlgazPcV67ztFwlvjd1yHilKq+02yuXeeX4y0CsocUaVqulxFJajlvuSqlHKvcKFZej+UaH+FVAfL3ffNM1z63saSHec2Kb33Ka20BPxpvfcprvJQHmtNZJkj+Je8SOWfTKPdi3nw3sR9q+AbYPSd9ejowCvAKwbOirlqlb1kWA0O8Gv4y1B5C/g/a1In9brAyLvy1O8y5a67wE6FonrXXTah/23ecW9v3R2/ufA11/cO+lpC/7jzxyZOKHp2Z+Gjrz+6UL1OkL+HyEOx/hzoeF0KJ7au7lU6HfHDr+Au97BClf+fkfWn7r6Rzk+r3SfkrpRSpxv9iyIR5zy6zlGamxnCMCcUpriQe0NCGtMQHoLUhup8Xu3w22IvGhmcXfAxyDWBj4nAF+VttPqw203Ejqc1FSPS03cWorIzcxl7PNieIWN6XsIUrsTBSl1MUv1dBKDaPUorgvPm5619jWPZbrGCXWnziG3JvggamilEqsVCOpGknVWKxFUm0izZFUjeQqLFVhyWZxzNWO5EosVWKpklSpjQN6Ny3tRuLuBA9MBS3FK9mKu4loabdXrvCIlbRYRYtVa9AXq5BQR9ZCvUIJo5VhtZSSirBahuRyD19KC5W0UImEUiRsoLMcYzpxxCOpBIsl9jBKio8Ui5BYRGiOhFJyIyXFIxSF4rW1TbE4/raw+U5USNidEIMYk1fI8/IFJMycxLRcDc09/EanSszZcsnppRNSYizY3MtnevlMYvvfwghFQnOKTbdpnoxQfBWxI/uZkX4c2Ev7+vhDB4gRzfj3xbQJr/eSSJVLtJ7msQG2PZ6YOmQn6HuVTuzvp9U+rD0wxN2H5YdXzYAFZwwzDAAWRABOj03+/ndULwp0erUG9lAbqc/FjnRSWgut9dJar1vpoHydlK/Tq3V4tS633D3A9w+wX3Bz35JHnp8Ies+tjJowDTAX14IVi2A5C3AO4ALARYCLFpwHOAdwFmABIKjDyZklzn/kF4zy/SHuKwfZrkGh2SN3UGqXV2l3y83Y14K1dq/YhdVerLaQMuWsr41VmrHaTKkdHrXdq7R7VRKjsocJ7MHDDW650aM0IX8rUjvcTN9B9+fnFg4CTAAsAlw0rbBprZiwsHgBucU+j7qHhLXQWg1Sa7HUxIhNnNLIyvVYrqOVOqTtQb46WqvxKtWUsodSGillDxUntVtucMsNbrnRKzfEUCvVU1I94Syl7HEr9V65gZJrvUoVpVRiqRLLNUNy3ZBc45V201KZVy6hlHJKrkZSPRbrGamOVqoptdqj1njUGkqtptRqKvbaqKOUOq9c61WqkFyOpUok1GB+D8c2sVyDV6ryyBVeaTctViGhBolVWKzAYhmWS5FciaRaJNVjqRpLVZxYyfEVrFCBYzTfjcQqJFZhoYoWyimpmJZLCNyRUM7w5SxfxfJVWKiixSqPvNsr7cZiBSvEY1TE3UiswsJuJJVRUjElFdFiEZJKyFUsFWOxhOKqKL4S80WYJ5F/+ZRQRAkllFTkkQsoqcgrFg1JRW6xhBKKMF/ECEVILPKKRW6xxCuUUEIRIxQwYh4SipFQyvDlSCh1S4VuKd8r5FF8AeZKaL6IFjNpMZviyyi+kuLLKKGIFvJpoZDmKmiughYKaSGX4NtO5ElwducSl7etS4m8RvB1vhfSkygvl00JWYjPooQsD5/pFrIHhexBKWdQzhoUM71SJiVmE5p7+OwhLmeQvQLQb372EGH3uvz+td0qOBfFJrOHXtU2H+6zc0Gvh+ZrV3viig2L0dy3dyPNmUAPpXZhfz+l9GLffVh7YIjfK488DhCMGmctiEb1FRPOr5rHB7kvIn+/V21CgWbbo8IMdzCBvYN8BzO8n/btGxL7Bvg+t/gA6//2oZPPh5aoCJzUYQ7gAtmGzYKoYYYNM2xCNC7DBMswgciuIa6bYRNWLbhowUUdlgyYPbOsHA+9JB3+dzf/+QFmv1vY55X7KLmF9XfSco9H6OD8Lax/Dy03MlorozQgpYlWWim1I2a5Kw2MUovkqiG+gvW3I7XDzbe62f7A6DPh6AjAHFjnQQ/rkageXTHM0xF9VPE/goR2LNayUh0r1bBKFSNXs+IeTqjnxRpOrGKI5GqsVGO5HIkVWCCg3E1LFTFbVarxSjWUVI+kWixVYrmcGMWMVM5IlZRcTcm1WKzHUjWWy7Fcyomkv4qSqzixkpNKGbkEy6VYqsJSNSfUckI1o1RgpYK4UBh5NyPvxnINlmsYuQZLVZRSiZRSVizmhBKerxa5BplpELlaLJcjpZQ8lxV2s0KFwBdzYiErFmOxDAtVWKjixEpOKBP4MpErE7kSTijBYhkWKxi+nOXKWa6c4Yown08L+QxfzvCVvFjOi6W8UMkLVbxQyYmVjFTOSOW8WCoKpaxYwgplrFDBCmXkWVgqxFIhIxSxfDHDlzJ8KccWMlwh5soYvpzning+jxFzGDGP5YsZgVjcBYxQgMTYOiojFPFckcDlcVw+wxXSfBElFCGxSOBzBD6H5YtYvlhgi3muiKRrMnwux+VzbAnDFTF8NsNnY64EcxWYK2GEIsRmIzYXM6WYLcZcHuayEJ+DhVwy0hbmsogQm7m5+KxNhYVsLGSv7+SyWC6DCPMZMayLGR4xwytmePl0mk2j2XTEZtJc9hCXM8Tl/OlpbpvnSZpfD80TM/vXaH5ZL8qmPpYeZriLGe5ihjvi6iJkt0NQ7BIr8dN+Wutl/PtotY9S+hn/AUrpP4gPqId/DBA04ZwFqxasho1pzveYRz6AfD384V5a66S1Tma43S03DoltjP/AAN83wN3vFb/uP/bj2TPMin7cgHmAcwArFqwa5qpurEajYXtzhsv96LpuWaRqq2EYUVLVz7QiACsA5wBOGxB65WJgPHRQCjxzEH3p93SLW2rl/H1eqdGrVFJaBRtoYXxtSGvEaiOnNHJyC6u0YbWFVWpZqVqW62W5gRWbsNDN8F+cnP4NwJwF58C4YJlhwzAsiAKcBvPw4eFvUUPVGlc9zFUeYqoOcdWaWKuKtYpYpYhVslgli1WKWK6K5YpYpUrVqljuE8p9XIWPK1OEYlkslsRSSSwTpDJBKuPFUlEokYQiUSzgpTxeypOEIkko4cVSXiyXuCqZqxSFElEokflSmS+VxWJFKPZxZT6uQhHKJLFMkCoEqULiSyW+lIwUhXKJr9TYSpUr58VSXiyR+RKZL+LlHE7KkvhclS1UmQofrvAxhQqXKwq5gpgr8vkSVyjyxRJXKPHZEp8t8sUiVyJyJSJfLPL5Ep+vsMUqW6hyuQqXS64qQrHKF2hcgcbnqVyWKuTIfInEl/J8ASvksUIBzxeIXJ7C5qg4V8a5ApvLs/k8U8IzJQKTL7DZMpMtMdkSmZ8rlNkCkS0S2WKRLRLZAo7J4ZkcCeXJOF9g8gUmX8KFIirgcQGP80ScI+Isjs3g2AyeyRFxjohcMu1S6RwJ5bBsDsdmKShLpbM4nM0zWRJ2SdjFYReHM2U6W6ZyRTpfQLkCyuVQLoezOZzNMpkcm8EzGTyTRSSwmQKbKbDZApvNYRfHpG8Uz7psJXYKOH1TiYxLZDa5KqJ0OS4RpQuYTJUqCRkSm67gNIlJE3A6RmkUm/En87Qkaf6a0Jzk5txUmnfZlbYSdobrt812xr+P+EzY4X20ut8jfnn01M8A5gw4A3DBgOmRE88NCntptY9S4yHn/g7s7/dK9/9mcB+rPXoy9LsL0YAB0wDnAMIApmVZ8d15SDFYME3Qo6Cvba5JKs1apASrrfjOO2BZYJlgWWAYUcMMW5YFoAOcA5hfjY6fPi+NnvoxJX1hAHd7xXZupBH5ammlmZJbKK0Zq42C2sDLjUhuZeQmWazyCWUjXPlhuZFl21jhS6sRASBkWStgAVn1Nc0LYM1CRDkqf1mjq4+Ipcf4ohNc0QRbeootPyaUj0qlo1LxYbHokFhxSKwYlUqPiKVHxPJjQvkxoXRMKDwhFJ4Q8sbEvGNS3hGp0NaoXBA/Ljis5BxWco5IBUekwhGlcEQpPiKWHxHLR6XSw3LxqFR6RCoek/OPS4UnhbKTQsUxoXJUKh9RikeUwlG58IhUMCoXjkrFo1LpMaH0JFd6gi8mjzgmFh6RCkbUrGEl86iYe5wvOMaXHBWKjorZR6XMUSl7VMo+JuQeFfNHxYLDUv5hOfOwnD0qFh0WSw5LBYel3FEl54icNyoWHBUKjorZo1L2qFg0KhYdFfOPirlH+ZwxPmuMzzgmZB8Vig6LRaNq4SEt95CWf0TNHVOyT0rZ40L+SSHvqJI/qpIPWXxEzjsm5YyJeWNiwVExn0w1KuYflgoOSwWjUvGoXHhEzT2q5I7JhWNSyZhUclwsOS4WHReLjoslx8WS41L+MSnnmJx1TMoZkwvH5MIxMeeEmDMuFJ4UC0fV3FE196SUe0LIOyzlHlZyjslZx+SsY1LeManghFBwQig4JuQfFfOPCkWjYtEROe+InHNEzjoiZx2Rc+KKn0oFR6SC+Jj1GpWyD4tZ63REyBqTc8fk3DEx55iUQ9rjUu6YnGu3dv+YmHNcyh0Tc8ivQDQm5pAZjvCuo0LGcSHzqJDhZ1wcnYJwGhYyN10L9fKZrzXNN9kXNEnza6P58AGbsK8WfRj3t1wyINHTQsb0xbwrazTvx7692LeXDewnHGeH97HD/bTWHV/A3Ovmvzg1NwQQtGAK4ChWv0op/ci/l9J6vWoPM7zPq/b+xtNLi08tnA0YsABwAWAlEl2ORCJmrBw3GFHT1A3TiMZq+xnxfXwM0zJJ4XBSTNWWCZZh6oZlmLEZImBE1/ZgM03dsC5YcB7gommdAVhYjhzyH3nuD9T+AaaV8XUhpYvRemilFWmxPE+v0s7KTaN85QRXMC3kHaJLJOF+A0Z0CJmwrEfDesQAywDrPMCEfv7gMb5njC4dZ3Im+UyiaS5zSsgYl1LHpdQJIW2CzzzJ5Z7iCyaF3Ekhe5LLmuSypoSsKSF9SnROSTuCgjMopAb5rBCXPcNmh7isIJ8R5LNCbH6IzZ/is6eErCCfPcVnnxKzT4nZ42L2uJB7Ssw/JeaPi1mTYgYZEBvPFU4KueNi1riUPiWmTompU0LGlJA1JWQE+YwZLn2OTZ9jM0Jc1hSfPS5mn5QzxsWMEJcd4rInhaxTUsa4mDEpZkwJ6SE+Y57JmmPJyKxxMWNczJgUsieF7EkxfVJMnRTTJ2M9WZPkLj47yGeH+IwglzbNZU5zWSEuK8RlBbncEJ83zadN885pPi3IOYN8SohLmcGpQSb9lOA6KTknxJRJIWWad06x6dNM5jSTGeQzgkLqlOiclJzjUuqE7BqXs8fl7FOC65SYNiGkTfKuIJsVYjJDbFqQSwuymUE2M+EpriDnmuZcE1z6NOcKsa5pznVSTh+TnZNCyqSQckJMOS6mjvPpE1zGBJs5wWVMcKlTXEpMbPoElzHBpU9wqZNCyqSwc5zbNc46x1nnBJ8ywe+a4FMm2MwJlvzdXZO8a4JLTxTpJJoSMmxNc65pzhXkXFNs+jSbPh3/nJdrJ/jMifh/WtNc1nTsv5+sac4V5DNmxKwpKXOMz9CYFIZxIo7Ad43p5DhJ861Oc+Tvvx6arwf6etbHYgrjmZz2RnHI18cO7yOOFybQQ2udJLHTLbV65b0e7uvKyA9PhX5FiV8fYHu54QO0dgD5HvDKD/wB7UPq12bPDpkwZ1oruh6JbYhj2by2jw2wopYZtqwVy7pIyqLGlzrPAixZsGDCPJFhzRvWPACpwEcGhwHCphUmdbRNUzctEj2pA+iWGdaNMwBBE474Dj01hD/v5e+nxH2U1EUyTr1qs1dtFeU9J/niWS4vyOQdQbWmwVgwp1sXDDMMehisZbAWAU5Mjz0pD1afYArH6ZSzcuaSkD7DpYb41KCQGhJTZ6R7Z6R7Q8KuEJ8aYtOCnCvEZYX4jBkuNcSlzHCpIcEZlD4blD4bEnbMcc55NnWRSV/C6Us4fY5xzjFpCyhrAeXMYdcsk7aAnbOsc5p3TgpOgipCEMLEWSZtlnHFlRliXUHOGeR3Brl7Zpgdc0zKLOucZVNm2Z0LzM5FvHOBSZlj0kKsK8i5CFsXcNockzbNOyfElGneGeScIS5ljnEuorRF5AqxadM8kTPEOmfZlBB/b4i/N8TtDLHOIJcW5NKCnDPEOmeZtDnGOcc557jUGS5jhsuYY9Pn2PR5LnOey5xnnfPcrkXWucCnLPA7F/idp9nUeTY1JKZOyztnxc/NC59b4FIX2MwFNmeOyZ5j0mbZnUHhc9Piv00Ln5sUdk7yaZO8K8hnhPjUkLArJOyaZ9Pn2fR5btc8t2uBS1vg0ub5lHk+ZYFzLXCueT5tVkgNCc4Z3jnPOuc457SUOiU6Z/hdM/yuKXHXpOQM8ekhPiPEZ4T49DnOOcfvmOPvmePvif8WqbNC6qyQMivuDHE7Q1zKDO+c4Z2zQsosnzbH58zxObO8a4ZLneHSSRtinSE2LcQ6p7FzGu+axs4gkxJkUoNMCumfY9PnuNQ5Jm2WdZJ2nk2f41I3bWe49JDoComuWT5zls+M/UtymbO8a55zzbLOWSYtJLrG5cxROUPiUmi8y6b5OiVpvjVpHhPy7yU03yxC8ZL0zkut772bmedrYS2Juw4lbtlMa51kMK11UmrMeGeHe9mRblrr9sp7KfkApew7yHaww/sopdctPnAQP8goT47PDJkwDrAQNc6S5c3EDWgsw4zvC2yAFQG4CHDWgrmIeeL8SuD0eXFqbmBi5g8ng78+Ov6zQyeeCxx7xnfk++ro46Onfnx04oXjUz8fn/nt9PzgwlnuQtgfMU8ALBhwxjCXyeZEZCcg09TJXg2Gcd4wTwMsnV857B99cYh9iKQ7uZUWj9LEKs2aXHOKz5lmc456KlZCzwJM69YyGLoVWQbrLMDE6tIfjsv3jbgLJvisIJ81L7rm8T3z3I5ZPi0opE6JqUGBEM0Z4glKds3wzpjFLThn+F1BIXVScI7Lu8blXVNCeogn/+umLuC0BZw2x6XOc64FNnOJzSR4WuLvnePvCUk7p6WUkJQyI6aGxLSQmDYrpM7zafOca55zzQqp5HSWd80IaTbClti0JTZtnk9b4NKW2LQFLm1aSpsWXfNc5hLrWuDSFrjUBT5lgXxFEFLnOOcct2uGd4Z4Qqh0wpEZIXOWT1vgUxa5e+a5e+b4exb4lPjjXLN82jyftsSlLnCpIT51SkifENImBee0cG+Qv9cGXIh1kjlDwq4Zftc8mzrHpgcFZ1DcNcffs8juWmQyFnH2HJM7w2bPc9nznCskpUzL94ake6el1Gkxe1rICzFZM1x6UNwRFHeE+PQZLiMoOEOCk7w5CKnnmYx5JiPEpwcFJ+F+iL93lt1J0LkYu5oRFNLJ34jMsMg6F5h75/jPzgifneF3zXCpRLO8a5Z3BZmUIJMSZHeFuBTy4pxjsmfYrBkuPSTE/taJLfkr2MczYuqMkDYrpM5wqTO8c5Z1hrgU0s5xqTO8c/OWSyV/F/K9ap5NJ3/ueT5tnk2dZVNmmJQg55yQXcfVTJ+UhvHOW0jzdTlESZpfG83ZwH5a3bS++RVt80siFC9lvX+fvYUQKa5CEkSxv5s71EP72plhUluxi3jYKbUD+7sJ6Glfu1tuZIa7mMBet3DAzX/j0PFfXQgfBViy4BUTLkaiy5ZlGGaYbNBsWmGAMMAKwAWAcwBLy+GTs4vC2MTvAkefl4Yfx8q3PPyDg+znB5j7Bpj9B5n+g0zPhimrlgAAIABJREFUANc9wHUO8l0DXDcpVXiQ6R9k76fEhzjft6Xhxw6feOlUaOiV5SMWLAFcJGuzFkTAMsiG8UZUt8wIwEUTZqfnvIz0TSTd55F6kdwuKU0j0u6TXO5JVDQz8iBYKsAZw4hCdBnM07AyvDTxkxGqa9RTPCNmzQopMzh1BqfOoZ3zrDPIZk5yWeRL8SzOmcU5k3zmpOCcFXfO8TuCQnqQzyIWXFBInxDSTonOU2LaJB/7Th1i02aZtFkmLcikTLMpMzh1lkkLsc4gu2uG2TXD7JjmndO8M8SlhLiUmFXOOmdZZ5BJmWKc42zaKTbjFM4+hXJP4twTKGeCzZ1ismdQ5izjCrHOmCXIpJ0UUk/y6TM4YxFlLmDnHLtzlrs3xO2c5jKnucxZ1jnH7gxxO6d55zTnCrJZ0zh7GmdPsNlTbOYsTp1HxNJMDTLpQZwxxWZOMdlTbEYQZ8yizBmUOcVmjHOZY1zOUT5njHWNsa7jTO5JnDfB5JOPNM1lTvJpk4IzxLpCTOYk75riUmdxygJKWaAzZunsaZw7jXNnUGaQSZ/k0yaFlCC/M8inhLisEJs/x+TPsNlBcdeUtINY1lNC+pSQQTwtk4JzUiAvD1eQc07zziCXNs2nTfJpU2z6LM5aQDkLKGsBZc7hLPIvM82nTPJp05xrFmXMovQQf2+QvzfIOUOsK8S6iG9qjk1fENLnRGL7p86xGfNM1jyTNcdmkG9aIcE5I6ZuFLm0UTP81baxb0vkL8ilztnvGDZlnk+d51ODfMqkmH5KcR2SXAKfgpI0f33RHAf2sSMHaF//uuwhcsAOk91/+tnhfezwPsa/jw3s54bvZwP3Mf4DSNtHkoBIDCIT6GGHe9nhXna4nwA9YUO4/rhh3k1yRJnhLtIS85wb6WMCPdjfHy8J0IED7bTWPcjtQ9J3ZpYkgNMAF6LGOeIAiUajpkl2ZI+aVtiwLgBcADh9cfXo5OygevhpVvuGlz/g5no8QicldSOlFym9jNbD+LoYrSdBfYnCai9Semi5m5I6PHLXANc+yPVT4lfVQ8+Mjf/BhEmAJYALFiyHIxdNA8CCSITskbYKcC4SPjY29uLvDvYxbM+I1DJ9qG1+uHlC7jw/91OAY1HjLMAKmCFj3jOlfn1S6F4a7lny1c+g7HkmY5HNX2DyZmjXaaVoVtl95kjb7HDDvL/hnNZ+ztdyerRuXMyY4Z1z3K4Q65zlM2fojDkme0bInGBSptn0CeScEzJCfMa8vzSk5BMXxzSbEhLTJvC9s7JrViuY95dO4/zTcsW8WDrL5S1yOfModUlwTdM7lqSMV/x582rGKLXr/EQ3vPLv0ZmH4cxT+ulHrVeeMJa+tzr9YEipPYkygnL6jOyc41KDTOok7wpJeUtS+SJbOM+5QtzORTF9AjmnhbKlQN00kxlinUF2x4KSOe7NnOHLlnxNi8MtyxN9Ia0uxJSd9zefH+1cGGk5PVy/FKibH26cCzTMj9QtHWp8JdB9VmtblHYHxcoL0w9GznzPPP9Y5MyjcP5HcOYZWHj0/2fvvKPjKq+1/6pZQnLBBuxQQm+BAA49EIqxJU0vqu7dktV7l9xwAUwx2PQeMCUQerUtzczp50xXtVWnnDZFklUsyZJm3u+PIxtDuLlJbpJbPtZ616wzx9Iae3mt39nz7L2fZ9K920Ou55nVnD3TY0lzY1oPlualV55szRJRfQDRBbEUH5UZbN7sJpdzmM5HpQWd6/swPY/JfajMhyhFLIXHV7rR9KHW1QKt9pqSRErvplJ6iBSvZWWwYzPfsd7lyHBRCo5WsqScxdRBy7qALcvXmhfsKOx35A87t/roFAGVB1FtENUKuMJDKAXr2oGW3CFnoY/e6CV0LKUWyAwWSfMTGZxRLWKKAKnySxoOmewn5X5CGcCUUo0vKWxnD0+p/sqRfoal/o5X6XvD2S8KHKlkKQVLKbyETKCUAi7nCLmbVPUx6k6L3ozLTbj67KL/v47mf5k9ZMBUkh3u2QSiX2j+j9P83OuZyUUp9MdeY7JWIbZazFGPOxtQe51Ec7y5lmipkYgsCeWYswpvrv6PlBbEXoY3VxqtJSZbqfRbJlvpMbrAaK3AnDVN5hKjtcJoqf6ysby950MIPWF4cmp6NBSekGIepWnC06fHp8MjIdgPYXAacr0eA0K9dgR5/Htku8myzWApN5rPhg0VSLv1mEM6Z1MsSjB72TmnRMoPQmy5klVhkzULcRR+jxcZmG1HsZ1fN+5G6ZfHp9pDUIRwdGJiYnRk4tixY1999cXOnY+6Xd0QDkHInxqzCPwnx+1PHPnzus/fSmn6vMDPHYWQg9AHJ3vEE58N9b7ntT+BfbLxu7f1tq/WT/fuHrQVeIzpPJbhp9d3I5sMf1719eHl33+w8tu3M/APsr54SfPVYRnXutVLaFhkmY9UibiWxzI4bNVoV2WY28aRK3xUGoeoRtqy8c/SbUfXiLY1LKXkaJUbl3kotcu8vB3baD+6ub95J/PRivbv1geYHNaY4iN0HKHn6FUBeyHzmbYbT5/ga7cXX3HDJWDZneCyueCKheBX54PfXg3WaoDl60zesraXkLmoZQKj8mJawbrORWzBPkwZbqvxYGluVM4SGsGyoYcuM36ccbI1hyU0HK3pQdMm3fsCzr3H3l159PDKXWVXI5+vCzZv++pl1dtPyz95c+X3H6w88kHGt+9mfv/ByqN/Wv7d+yuOHN587J317UeyREetbgm4bzG4+mJwyXxw+YXg0vPB728CuRlzxOYG55E1TsOKTnw5Sy8XLRs6kBzD+9oRZ4GALPdRa7zUhu/fU7D2Ug+52oWtYD5PZ8mcfjpzgFD5TDIRS2PN2aKzDPso2W/bJJAZLiRNsJWEfM81N2Uf/Sj1iw9V6JFV8OTTg8dLe5H0ia6qXlNZ4+F1X763/OsPVnz7bib2UaZoz53oLvShaSKS7me2QHF/69Hspg9XfvW6vrWxaNLzxEhXnZtYwzErWFzPISoeVfpIlY9USbWwJM2LhMyHK32SvHMGtTyhFEjVXzk/Qf/fes7QXOK7h1Z6aIWXlEs0F3AFS6g8lLqX0dtxBYqp/xLlv9D8fyzNZzb7Tfaqn9TmZGu9yVYpXZxJ/KkmWmqotjrpDmKrxp11uLPujEVtxRn5u5poqflxC/SnXVC8udZkqzRay/DmaimvGWsuI1qqTLZKo6WSaN7WRG1vxJ8InCQhDEI4PjU9BuFkKDwWhqchhNPT4VBoCsJRCMWRSYfj+OGvmnZ+bahGrNswR73RWmFkykzmcsRSgdkqcEcp7izCHLmoPeccjv80LHQmqMgxs4iP2vMQ21bcmWey5khuAUZLZSNd0cRUfnakzNpyeHKazSvYGBkFQAQAESAiAuTlZ0trpUPD/ry8ddGRIC4GxMWCWTEgNhKolv3O0/ZBl+VZ8pttSb+POT8WxEeCuTFgTgT49XxAfF0s2LL78AwXVah5CMyOAnGRYC4ACyLBPADmRID4GACnPzyBaUWz3EdoeDLVS68c7Kov3XS1+n4QcJayRAZHph83bLp+IZgXAeDQoW5U7cLkgjWll05rJ7fOiwaP3H2+03joV5Hgqjjgs+9y48tdpK6TWj7ofnyN9sp5EaAh91I4eviWK8EcAOYBcPkccMn54MpF4FezwaJosK/g4qAzt49Ucla5z6LqMmph4ODCKLBgFnh+j2KkvdpHL+/DM8S2mtUpV8yLBK9uu/pUWxZrWR/o3FWw4bY5ACyIAPMAWBAPdlQu2ZLyq4XRIC4CzIoAc6PAXADmAjAnAsyJBglRIC4CzIkCv7sKHPlT4Z03RCcAcFEsuGoBuHw+uGw+uCAOXDwXPLtbvfhqcEEs4NoaeGYdz+RoHoiZHw0+eX5JsLmkm8zdqI+YHwveOrTylOupzCVgUQT4+KBOIFb5cIWIqTh6Ld+25+bLwUWRoMNYzlnzBtrrzd/sXBQDFgAwD4D4KJAQDeZFgpf2Lh/re/nY4Y0LAJgDwOxoMDsOJESDuZHgwmiwt+zaU91VoqO43bj3yjlgYRSYB8C8SDA3AlwYAQ7tUPPt5S5byglsmYdWsLhepFbwZCpHpXBUCkdrOFrJSVoKoZyRs88cqQH7V46P0EhC/N92zj4JNDyh5kj1GZorvaScJxUiphAxhYCpeErjoVNacCWG/vfQXOqC/kLzfw7NkTPLRNJNk62SaK7HHLWNTCnqqJauJRXlx9J5hSR8m2zlmLOKaKk5O6F4BugzE4rSL0o7RCabNLxYbrCU4s21iK3+CLadtL00MX0CwkEIQ9OTodOnT0+HJsJwfDp0KhQ+DeHEZEgUByyk/bXvkEePENtQxzaDpfQYk2O05ZvsBZi95IyKUoHaSlFbIWrPQe05Z+rxn5yiHzLnHIWYo1CiOWrPa6Q3IbZcadgGay5DHEXHmByqZbeReOHGm+eCKHDlNQs+/eLt8sqtIALU1lWG4YTgY3+7+A4QMWvxrbft3lXx6J419XXaexdfOheAu64F4+yb3723+rarwOIbQXmR9ul9uetXPhwXDRbfCFyWHM66zm1vWJ96WVwUyN2seOnxjS/uWbe9bMWv5oOE88Dk2KcdpjSWlLuMcg+aefJE/aE9D8dHgnlRwH4kj6U3Bh1b7N9n3XbVrNkRAA6+3kNkiMxyD5khtuW/fmBJfCRYvzyxy/HZgihwURRoNdR7rVs9js1i777sDTfERYG4CLCj+M4R9p2iTfJ4APZWZLIth73HX2I7Dzaju8gvC33mChZbw5l1PfgSgVHx5pUDrQ2v71cmRIGrfgWsX271Ern+9qqPXk+JiwRXXAC6jfknHXlddIXyYXB+LLjpCvDKE1kFa+9KiAJVhfd0EvueaVDeddsV0RGgaIvi4L51z+zKeG7Pihefyln2wFWzANDIbv32o5Ie54uP3HvF7AjQgr3sO/EG135Q6HyhhXn824/LW8gXf3slmBcN+rsPudA1vVi24sGF8ZHgs9c1rKOo21yWIY+KiwIfH64b7Hk19WFwYRT45NVNPtsWjpB7UI3oyP/mo5w5UeCa+WDgxFts675XnkycB8A8ALJSbjm0M+PgvszyvGXzo8EcAD58ccufXyuOA+CChLg//bHhsZ3K/bt1OysfTFs264MXVKfYJ99/UTUPgLkArFXd+NzO1EOP68tz7r8sAZwPwFPbbuHaN7ltaheZ5CV0XjSFI9M5KtVL67y0xsuovIySo5U8JXWYNX8jyv9+ms8AXWp+SkD30Eo3pWB/THOO1HrplFbs303zn6RVnEvzGdD/QvP/nOatNSZHhSR2I/YKzFmFOqol5yy8udZkrTJZq3BnncFchdobGumqI3hlE12LWLehtu2IrR5z1JusVSabZK1VLjEdsZdJllvnlueIvUISXoyWStxZh9iqDeYKScMxWiuIlrpGc/kRot7e8V4YChCOTEt7kmcmDqenxiAcCcP+wIDd0vLmUWznUarGaKsx2qoMtjJpicloK0AcRZKpIWYvwR2lhL2UsJdi1mLUUnSOwFLyUwH9jNgixYdKNDeYt5AtBUbLVsxRaLLkG81FBnOF48RLGv3tEVHg4WXX0NYPRk53nDrt+uO7L7o9PWEYSpIlggiQmqofHxqC4X6x531v+3Od5kP33gAWRADyq5pgdwP9rb4ZKYBDn4SHm5Ajz8+OBYvmgRNYnofeyLXsLFx/1dxo8Oe3cib69p/q2kd/t/vGK8CsGACnjnSjawVM4zdn9LeUYn+umgtAfDSIjQTPbl8yfHynz5ZNfLbq6gtBAgDw5BsnkOUctdGLb4HCsy/tXZYQAbLWLe3r+PCqheDS2cBhqD3Zt+c4WbFKd83sGBAVBaIjwWP1D0/1f5a7PjEOgHcPZp8WDvu79g5z+6b9L4z17hXwDSKW4sXlHCXzEjIPqvFiywc7dhZuumVuJFDcAU4ef0XoPJT0QOTsSHDo0cyTzfVD7Q15a36bEAlUfwDH0fJTPY+KzvLDh/7AfLOm31k42rV/rf53CRHgq/dyTroeDx6vCnRUj7GvVGz53fxY8PyTG0bZF3qsO35/69wEACYDX/V3PXPSvXuY3TkZODDqfd55dPuDN4IFALCOZwecBR46X5N4WXwkwL9cIzTnuKxFGzNmnxcNjN89y7e8pPsDmAvAJ29u9TVv9TIqwbp6tG/30U+qLogBlyeACfHbj/9YdH48mBMF/vzm+rHevSOdFQPt5eOeg8/sSF8QC9amXv/NJ4/HRoGLLwRw7HPWWTbUWT/QXj7SVTLQUdX4Sc6v54N5EeCTNwpOeZ4f6KwZ6CiaEg58/Grx+RFA9YeIdiS/l0znGLnLtCzIzFCYp5N5Opmn5dKMCk/9NV3l58UWSvN3nXNpLpAaqTxnKSVHKXyk8qc0J1QYqv43dEF/ofm/luYze6GOaskYSzoGpo6wP+04/npr99uW1pdR84Em8rFGYs8RbDtmf1RyMD8zu1Ix0+08x5T83LgJoqWuyVwmzbYbzFUma43JWtNI1TZSj57w/BlCMQxPSfZbEMLJyYnxseHp6WEI+0+OtDraPm4injpG1iH2KrS54pgl12gvxlrKjbYio60IdZY2WfJ+COF0FBL2UsJeTtgrMWv5j0vyH2iO2ytxRznumPmBM+p5Pu4sOEJsRO15Jmse7ijGbBXO7gMHX9kcEQVuvGnBMfQAYXvuG8Njjo6PJqE7DE82t9hABLj2+qv8AQ6Gp2AoCE8zga43ve1vZigumR8F3ng61dea42tZFTheuq3g1ynLYm+8ApwXDSoK5IKzzoVt8Fh2rFLOmRcJDJ9sDTqzgvZsw8e5v7kcxMWC0MQ3x5vWcHiGi1o71P3UpbPAxfFReu3SmCiQqbhozHWIZfLQj1dffRG4MB7A8W+EtkdZZseJphrzN1XZmdfOmwXytiT2dbx3xUJw0Xmg1/aq07A9+V4wOwpcuhDk5aw5LwbsqXngdP/nv79zUWwEqMr5wzuHUl944t7dlb9erQCv7LoxSG/gTRo/o5fmIny0hsXUAUdOl3nHw3eA+ZHg8IvFJxyH58SAB34X0UU9FWxu+PI1zexIcMt1EZbvc4OtWz24VrCmBduzPOZVPKEdaq7YlHpbAgDvv6jgnVmsReem9MG26uI1l86JAM/sSRt07WlG8u68KTYegM/+WPLa04mHHr+tIid2hQJ8/Y6esz6V8VDCBRGAdRzsQ9d56PwM9bXxkcDwUTpn2eK1leSvvSg+BhCmV/m215PuAJdfCOzEq0N9T3lseR1EPvp14d6GtLlR4KZfgVN8Y6r6lthosL3q3hHvfo7J5LEkl2mZz5HnMD4ZHwnkD1907Ntn580BF8wBMPiCl8p0Ixqe0nGkmrVszVl9Q0IEyF9985jn1RPoGhel8RIyF7662/rC3Ahw59XA8X2Zh1nP00o/LfMRSdI0p49KFOhEgVKeWzj/9c7nz/RCaRVPaf6W17MPDN85Rf1Mu5WcobkPV/KEmiW1LibFiSsx/OdnWgyk5t9A87NM/4XmfzPNm6v+I5pLcgrmqDVaKg3mqubuF8cmO6QUzemwOBX2ToZ7xH68+fgHn32781vjTgO9C7FuR2z1JmuVVNefM6FYcdZ1C3GUSK5bmLPGaKk0mGsI5y6jueHLYw2sH4NwcHJqZHJqLAxPS0YrEE5AOBSC3j7u66PYnu/RWtTeYLSWGaz5SHMR0lxkchaZHCUzjue2Uqy5jHCW4M4i3F4o5W3itjLCXknYK89U3z9VWs45JeeEFhUR9lLcVmJiCnBbidGcdxQvmggb4+eAiGiwd/8m2/FnjNYK1LHtO6y2kXwiBLs2Z62IiYkpKSs9HZ4IwdPh8DAM+eGpvoBgWfLAlQkA/OnF1eMn8gadmYaPVAuiwfxokBABYiPA5+/vDrTU8ExWF7ZNeV/0+TGg27G3j1rLW7MMH2+94VIQGwNg6Ps2w0qveR0cfVuzdE4CALuqC08cRy+9FMyJAuP8W4K9qumD1VcvAuefBzateeDWa8GlCWA+APMAmANAXARoqF4uuD+/fCG4ZB7ooL5+6JZF8wC4fBHwce/t35mVAMD++iXw1HeXXQqiIsHsCDAvEpwfDebFgItiwZVzgO0T5ahjPYvq3KjSR2tYXObF5V4qPdBW+t4LyvgocOkioEq8PSECHNh1v+/ELuh/+Y6rQEIk2NegCnRu68X1LKFyo8m9lK4HV3KmpAFrYc6Ke2cD8O4heaA1142p3Jh26Hh98epfJwDw7GNrRjx7TZ+vuOnKmIRoEB8BEqLAnFgwLxbMmwVuugwET7yheyh2fgzotT/JW7NEZ8lq/bXzY0DjOxkD9lLRVlOy/tL4KGA88gLb+lbS3THxMUCnvOv+3yZcMx/MiwbxMSAqCsREgeTfL+wgD//m8rj4SNDdsrvHsrnPqOonVT5CxtIbsW/2xEcA1bKLnPSrC88HF88GI8f3CfgKntBypDpgXdXcuPm314H4SNBypCpgKWLNmS4sOUCrWXKTy/FaQgS4+3pgO1LCWja60WQ/pQgScmk8X2qBCqROIFJ8xBldm1L+XYenlQKp+ptef47mMzcp5QzNSRVPady0tofR28m/RvP/FOh/L83Povxnt4d+ofk/TnOpESrtE+HOOoO5wmSt8g1/KhmMhKbHw6EJCMchHIWwH0IRQndgCLe3v9NEPHGM2Gmy7EBs9UZL5Rman63NJYPyEpOtFG+uNFiKTbZKunXPd0hdI/74yIQdwqFQWOpzTofh6TA8NR0+GYL+k6NOA/HcV01VUvlvshcjjkK0ucDgyDXY85HmYpOjRNpCkmbVMXsR7iwiHMW4vQi3lZxTm5f9COKOwh/OOZK6FFqEWEswa7mRLsSspZi1GLEWYdZa1vd59Czwm5sSTOSrZPPuJnNRo7mcaHmUcD7p9n2z+PZfRwDw+uuvT8PQeHhsMjQGp6ZgeIoX+m78zaLZs4DHfsjPZHvRjGBrLdf2RBux/7m9axOiwexI0IHkeM15jR8UzY8EN10J2OMHurGNoq3I9Ofi6y4FCQlgcvyrTiKbby7L23TdrGgQHwU2r036zY3nxcaA+CjQ43y+//gew8frL78QxAIwPw5cdRGQ//6izWmL9zcsVy+9Mi4CbK9dzfd9feFscB4Ai+IjF0SAJYtjJvoPek/sKstaOheAx7c9GDr1zQULwHlxYH3m4g9f22r8vNL0RUmzoe5U95MjjnzOqPFiWpHRcbiCI+QcpfDgWg+xatj1dGVZUkQUiAUg+f6L+LaGLmpjKPjGvChw/RUAO7LH6yjtwlJ6yUzRuUFwbhasa/24bsBanLvmvrgI8M7BpEBrrhfTCmTGYHt99eYb5kaBok2/P8U+QXyz4dqLY2YB8PTu9R+9lXv04zLqSJ3d2DDCvt3NPJm2NGFuJOhzPtdNbOIcZevTbpoDwHdvrRQtNax1+7b83yZEAqLpFe74u0vviYmLAQmxYFEcSLpz7krNZTUVSWvWLImOBBny623G1xfNBvNjwYD7YIdplUgsF1Gd26SYYnfXFi6LjwJ562/kOt9dkAAuTgA+a22AWcFTKjeaPOBYT3+5/qLzwaUXAJbZ4Wpa6cY0HK1xGbUTPXtf2r82PhKsVi9wW+q6TRkio+PQ5AA1s4flJ5Q+UiUQKTyZIpAqgZILlHwG0z8w9xxp5cwf/QPQn0E/peKpn6e5QClFQnmG5uou838nzRsRxS80/8e7oD9Jq5B0c+kCsVdJwy2W9qeGJ83TUIBwFMLJcDg8PT05NT0WhqfCcFgyBx885XQcP9xEPW6ybTfZq6X5ccRRYrIXY84ak7VK6qlKzU+jrQhzVhnNDaj5ucHhFghHQqERGD49dXoyPC0ZZo1OQ9YtHDXSjzXRtUZL5czwjKMEceYb7VuNjgKTcybrWfLLRW3F51TcP9ZVfijDJYlconk+5siXIqGl+1KmKGItQm2lqLWykSwknGVGcx5iLjRR1b7gl1Ex4JprYo82vtTDH27uPsi0PfvmRwVPv7yhrfuzlSseiAYgPy8nDOEUnA7DkGT8lZWVFTMLPPLABcPs+51Iba+pxGerGu3ad8r90ij3iTbphoRIgHy6fox9bm+VLj4C7KiVDXreGG5/dKr3Oebrvdf/GkTPAnC6UXTu/OOTS+JjQEQ0WPzb2GuvAPf+LuaSBSAhBtQWP3Tad+ird9IXJoDrLgET/LseW/XJ4zvG3U+GB955elfS7Ciwo2Z1p/OzhfPAeZEgFoB7bgQthkrRkcXZiqvzHkqIAk/vfXD61KdzE8DFFwLki/LT3NNiW6HozB6w5gfwjYFjuiCiEBiZh0lyIUk+WuejdW5EEzBvHe15pvf4e/PmgdnR4N3nV588Xn7ClB4KvnF+DLjqMmD4evdo997R7mp3S913H63+6HlF17Fcn2mdyJRvWn37rGjw3guygfZ8N6JhieVDJx6t3XrTnAiwZfnNU77nGz/acP3FcQkAwNEPB7oqTjrLA0zBgKOwj8g9jtQsT0yYB0Cw+8OhvsdHPAfy1v0+AYCmPxVNsK8PdL9Sl3/Hglmg8aunhJ4PbrwKXL4IHPlsO+vYP9C+7WRPFRx88cgXj8ZFAsWShe3Wd2+4KjY+ArTh+4aO7/YRG4cdW4Y6y7nO/edFg/MTwIevZA50v3ZBArggDnRjhQFbBkvLvKQ8YF7Z8v3mW64FcZHA+KfCqZ49Ap0ZcKw62VErth2cHwsSIsAbTy4baC93IWk8oRUopUAk+km5tOzqI1UcleKlNV5zMmdeytPJ0qK/j9D5sXQ/lu4jUgRSI5A6ntLMrIBKe/mkykf+JyOMP6ez/0DzGe1eUmxopTShKNHcS2ukCcWzNP83eCj+rNIiZQ81onIT+V9E+S80PwN0o7XCaK3A7Dsw+1Nd3s9OTZ2AcDAMx6V9emkh88wGzQiEYmCYsHa8+j1eZ7LWoY5qKWVCojliq0Vs1WetC8W/AAAgAElEQVTTiJqY6ibiicFRC4RD01NSyT8Fw9Ph0EQoNHR62t3a+fERdJfRUmuwFEvLomcUm0KjLd/oKDSdUW/+guZ/5ZxL85mqHHeUn6G5lPVcgNoKEUuZ0VxktOQSzYVN1FYDWRoc+vTOe2dFRQOZ6ubnXs56/vXN8pRfR88FIB58cXQ3Rjw/axaYFQXKSguaW+2npyaOt3TkbsmLjoy5aGGcq+erE46XH7wZyG4Hz9bd/vHL6g9e1NfmLb4wDtx4Gei17vvwlRW/vhCcFwXWrrxld+1Dj5fetr/snsK19/1qAYiZBbra3vaYH9sgT0iIAjrV9e22A0xjVa/9yZf2pyUAcPv1YMT7/NsHHpkXBe66EcChV730co7JbG/SDfc2PFF7y7wYUFUksxFvzjsPxAFwwyUA/6Ig2FrqQTUDzYX5a2+LjwQH9z0QGv1w4Vxw4Xngiz9mD/Y+LR6vGeisGbRXj1hKRqlVQTSZo5e5mKWCTSftnfqYtS3fbv7i9bUpsovmxALdsvhTrme92HIPkjrFP5WpmJUQBRQPzf/kldQ/PZ+0edXCRXPBryIA+m5aP7l50FmTqr0yLhZ8/LpMsG9iUZ3XlD7UsaMh98a5kSB71c0w+MKR91ded3FEPADh4ff8ndVBZ/VY+07eXDzcuasTq1bdC+YDsLtCta/6rhf2yx+654L4CLAl8/r99Uv31SYm358wNwJ89X6dv+/D82eB314BnIYGzpzrs2SylIK3bfz6j9lzI8CtV4NTwa/zN9+VEAXuvRF8+ca6XmNVD1L23kvqe+8AcVEgZ+3ioa7HAu37LpgDFs4F5KeZfmu6YFZ78GSRTBVtRXVFd82JBDctBJ+8mNpLFJ7A8j59Y8UDi8GcCLAx/UqxpZq3rOKJdLdJ4bNoRFohaSw+UimQGo7ScbSGY5J5JlGiuY9U+giND0/34emSns5TOo7SnZFKdD5CN6O8/5dpPnOTVvK0UsDlkojvpTV9tN6B/Q+i+X8Z5f8f0/zcgzfXIvYqg6XcZKs0WCsamWoDs7e998/j070QDkkjg5NTY1LHMhSCofBpCEdOTXZ3s18fw3c10bWIvULa4EfsFai9DrFXmeyFJlupybLtCLJvcKQZwv4wHAqHx6Ymx0LTk6cnRiEcmYK9CH3wW1M17mww2SoNllKTbWaPFHGUSGMwJkfZ30Pzsh9PsPxQp6O20h9obq9EbaWILR+1S8GbW3HHVgOzkWotbKJzMGs96Xjm3gcujIgGETEg5jwQGQuuvwW88NYqxLqtpe+p195Zl3AemBUBFi6K/e0t1y1atCgCgEsWXkRh30PI+7lGxYNzL4gFCTEgLhrERYO5seDS2eCztzYPeT6cHwvOiwazIkFcFJgdDeZGgwWxIC4SzIoEc84DOevut36z+9IIsDAKdDG7gm1Vbnqd6MwZ7Nx366/BPAC+/2D9K088tCAaJN0FoPhYp1HuJjVuKm28t+bQjpvmxoD1q646drRuTiyYHwm+eXP1cHuFB9fytNLLbFmjvXJuJHhu++3TvldWa66YA8Bt18Y9fM+v7rtzwV23xN19Lahee01f46ogredIZR8h6yOVHkYnWNO+eeO+BRFgTgSYGwH0S6I4a9WALVtAdCKq81vW9lB5KUnxCVFgThSYFwXOjwL3XAc+e+EhkV4XoNI4y9YU2UVxMeDdF+8Ptm3ymXQD+IqRtoq9ZTckRII7bwIw+FQ3XfCbK0F8DLjv3vn33Bl7z23x9/0u/rZrwd6aR1qJ7b9ZBM6PAHMBmBMJZseAWVFgVhQ4Pw7MiQAJkSAhEsyPBi/sTR/3frIoCiy+BLR8lzdo3yjiyTyaOOzceuSNdQsBWBQJTvY+d5yuLM26ZG4kmBcJbrkS3HQlOC8aJMSAHaV3sPb6oGPLQEdVQhyIjwYdxzYNWde4jSqR0rOYWrSs9dorq3OvWRAJ5kaAGy8DN18F5kWB8yNB4erLgu07WGaFC0vy4mqB1rtxGUspzs6YC6RKIFJ8REoQVwUJ5cxWEZUo0MlSh5NjEjkmkaNVXlrHUTqO0vlIlZ9Q+s+U9v8UmguMSqI5Typ4Qu2h1H20/twu6C80/19Mc+lammk5q7egjspjllyTo4Ro2Wlg9hxBn7a2/mlwtBVCP4SDYTgiTaFMTk5OhyYgHJuE7o6+947gNSZrlclWLonmUoPUaCtA7TVfHds5PNYC4XBoehzCU5LMEg6PQTg0MOxsIp4ymrfjzbVNlgLEXmG0lv1Ac3sZYqs1WqpNjoq/szYvO0c6L8LsRRLcUVsp7ijF7EWorfgcmudIkfaYc6vBsslkzcaaixupfNKxs7nj9WOGA9U16l079R3tb7S2HLA5axlLDkqs6eqqc7U/8/Efi1Syay7+VdR999/16aefwtA0DI+fnhQhdHe2HG63vvDB27mVxXc/uVdhwxq8tjrO0cB1vDQ7BtxxCzCjz3XZn28jnzhue9ZJPTPIflORvzQuEmxIv2XS9f4HTyyxfLW2j9gg0ukipXahStG+1cvse3nnUtZW57FVPbftrlZDcR+5yktr3JTCTWo8SDrP5Lz2xJ3ksVyhZ+/L+++wfrVx0FHBYXqRkPFU0kBr1jsHNPK7gf3bdV6m0GN+LGPZggtjQUIEiIsE82LBgiiQnTJfMGd7MJXPnOohlII1xU2q3LTWa80+tDfxhcfTO6knAs27guaNIqrxIeoAoXejybx9Hdu8zYnsfLLhkacaHmEd+zlLdcCR7bdmdjc94ndsfOsZufw+YP4+lWVS/ahmAEvz02t78LzfXQNeP6A4eaJIdGYjX5fcdgM4/zwQHwPiokB8FEiIAjsr7w12Pd5FlHkdT3fSz55gDrZQB1qYZ044nrc07jV+Xmv6qoH4tp74sqSP2sUzOz9+Zqnhj2kinc+jSgF/OEApvGjGgHXb+48vbXpXKzYXeW0bvM4id+uBrNU3L74B3Hod2Lr2FqthW7C13kuu5kitz7np0/dWvHVIMdJWJiA6H57qJ1M5XNVnVHL06mBbldjxbHn27XfdBK67GKxSX36c2Cs46/rIVSylFBgZT6g5XOPBZIJZLbljSkCXbNH6MV0Q1foInUCqBDqRZ5Z6GbmXkXPmpTyzlKMUHKlmSS1LqUVC6SP/EZT/QvP/T2kuQfyMW9YPHrZkaz3urGtiqo3mBsy+8whe842xCrXs72E/H5lwhCEP4QCEwxCOQzgJ4cAUtB/BGgzmGqO1Am+uRuxlTeYSzFllspUfI7azIgrhSDg0NT0ZguHJcHgMwnEI+/2DxFF0n4GpR+xVBkuxNLd+TmB0leQx8JPafEad/5kxlXPOjFBe+MOFvQyzVaC2YtxRjDnyUXsB7ihHbcWILRe15zRZs4iOkqOWzabmfIO9oNGcj9lLcFsZSlQw5gZX1xN9HbsceJ4T39RKrHDZ17jodDeV1kNkuCwFMHwEwhPT4ZPTEMIwhBCOTg+FoTh2ssmJ1gZbqk73Vg13lbmolX5rupdeyXfsWhAH1A+AHqqCZXJ8tmwXtbkLyxrp2nOw4fZ50aBww68nenaPtG4VzemSr4iAK3ha78J1HLF6tC2Pw9O8hH68O4+ll7OkXjDrPLSSo1V+QuPDUibac33mNd2odvRElt+yViQzeEwu4ok8mug2KQbbi6DwqGjZwBGrvfimkGtXWNg33Lvd31YfaK877dk17qr2UJmiOd2DyH2kijMlC7hCtGj7aL2vNbu/o5Rnsj3IKgHR+lGFgKh5QuuhlZ1IUh+V5qFWTnZWjHcUc8wKjknvwXRuKkWwpvQhqpGWYujZHrCu8tE6PybnDUkCkdKHpUL/tuHO/G5DshtT8Y4NsH/vuGtHoLVquGdX/4nakP/R0d4SD7Hci2d6iFW9+HoXk91HZ3HMJpbc4KOyBTrbb88SLBsClo08ttyHp4+3bBpybOHwNI5I9uJLWErRh2s8poyxjjyfbZWb0vfgyh4ipde8cYzdFfI9Bv37Jtw1nHkNj+uDtN5tUnBUqmBdO9Sx1YtpeUwuUmqvUSaimgE6jTMqWVzfjS2f8NZC/244uH+a3eGhN7qZlW4qpQ9XeEkFj+v9ZKpIKEVCMbOUT8l4Ws7TcpFQ+jC9D03j8DSW1LN0kod5xM3IPLRCJJMCeFIAl/nwM/5ZhFIgNTwlWVFqfqH5LzT/z2l+tjw/e4E5alF7A2pvIJp34M4GyZocb640mCuO4vWNxB7S9lIv+83giG18sgfCAQj5wPCx79FazL7DaKmUqntpS/57rNolfB6G/qnJCRiGkxOh8HQoFDoF4YAQIEz0UwamvslcYrIXI/YyoqVGksvPzLDPPGCM1rJ/iOZnTy7myJcKdtRW/MP2vzShaMtH7XlGe26TPcdozzVY8wxMPmotwM05JnSthcmyM5tbqLXNWKbLsrqXTPcyaT1GmYirBVQu0opeTG3/ds2Q9z0IxXB4emoSjk9Mn4ZT0zAAYbvL/rjLuMKHq1mTnMdkAvKw25QUaCtuNmzqMKzzW7dwuMqLJfN0qptI5YkVp9pKv39HPdy7x21e66ZS+kh1D6LuNqZ3GVa76LwefFOfScsTSh6T+0ilF0tk8SSR0bkweS+e7CFkQUodQOV807Jhi95HyDg0kcNVHKIQcLmflAcJeT+t8RBKN6kSSB2HqHx4qhfRuLBkllIKtJanNG5cxlu13aiqF1MLpCZAqgdJTT+p8mLJPKPiCLlAqryoisM1/bRWxOQBSifQWjej8JjlHJPsY5QikuzHkln0YZ5OZhl9L67tw1UeTDFAZwRQPYcofKRS8qLicIXIaHha3mdc4qdUIqX24MkuLNmLq0VKz1MakdH0oYkuNFHAFUFGy+IygVZ7CQ1HakVCyZmSfLhSJBQckcxTSSIm92PJQXxZAE+SLAODNhVHJbkphZfW8JTGgye7iUSWTuJpJUdrenFND6buMyXzpIKnknxUImtaEiBVAUrHYnIfKWfRR1g8yW/WcIS836wNkFofIu8nkgVsmWjR9BBJbjzZgyeyeJJIq1hK4SFkblzGEgoR1/ImlQ+VnYNmGUvLWFrGUQoR14tYyhmay1g6yUNLrsLKAK4IYooArhAJmUjIZh4GM0r6P4fmZ3VzieaSbv4Lzf+P0Fwy25LuSBcSzXHndtyx02StMVmriJY6k628kSmWKneDpdxoqTZZtjVRO+nmg53uj4673scd+49SNZhzu9FW02guRxw1iKOmidnW0n14eKIdwtFQKBQKSb4roenwyfGp9iPIvmNkHdlab7QVGayFZ80AUEc16iiX9HcJ60ZriclR8hc0/w84bi/C7CWorRS1lqPWctRWjDqyUUcWas9DbYUztblzK+rIxhyF0ngiYi1BLHmoNRdlcglLPmnOp6gsh3Vzq22tg0jttC3vJLU9pNZN6D2ohsf1IpnqRVUBa7oHU/Fkip9a4/hyExxvhnAUhqchhNPTk9PTJyHkpwaPdiFZLoMmSGQGkRTJ8M/VpOs3r/PjK0UshSUT3cRSL5PqwlMETMebtCdt611EZjOit2Mrm/HsbvsOvuO5Ic9HU4P0hP97f3N1t0nHESkCkcISGpFJYTG1z5zKUmrRomUxuQ9X9pMqHyrz4QqBVHlQjUin9zMpPlwpYnKvKYll9C5S7sWXDtrU7qYkgdSJjMaNLRMZmUgmzbjamrUuSuPGFTwm5w1JA5Tahyv8mHwQUQYRRb9ZxzPqPjSJI5UeJFlgVC5aLhWYLKEQMJVIKAVK7iWSOCqlD1H7LWl+JpVrkgdx3YA51W1K4kkFi8tE+qx9uTJI6VyNyTyexuFpXkTL4SqRVnixRA7X+Kg0nlCzmFyk1C4kKWDWuU0yFlMKtFqwJHNMYh+RzDNaL6rwERo/KefRRB+pkrzRWULBUxqO1vThCjcu42ml36xikWQOUQWYFRyW2k+ls8akoFnB48tmamFM5qcUIiHzkUofrfEgkq1usp9SCNgyP/Ggn1naR8l6aI2H0XkIuY9K5tAH/WSij0r007IBs5I1JgZI1QAll2ptkZCxtMzNKNyMwnPGpEVybBcJpYifDb7QcuTMzQCuCOCyAJ4kEjKOVnqZv3t99O/qgv5C8/87NJcIfvbtTG1u2447duLOOskKUZpMRx2VJnsx6iw22gpmQjvNNU10QyNVb7DUos76o3SpyV5ttFUZrXVGyw4j8/TYdCeEQ5NTI+Hw9OTkdCg0FYanIBSbiKcMzDajpdpkK5/Z0bdXSFYwqKMac1agzlLEUYQ6S/9BmlvLUWslaqlBrZWovQC156D2gr+geT5qK0YsZYilDLUUEY5i0lJIUrlWJsdh3tTKrOowp7tsKT2U3M0oOFrlxZUCqfMRKRymE0hdn0nus6R5caWIKVxNK8W21yHkw1PDodAUnJqEk2MQjsLQCb71sV5krYBk+ky6IJISQPUBTBvA1P2YhkeSeWoZa5H1kNpeLNXPrPKaMnqPLW87urrTXiFyL4yNfjs9QUPYB6E/PDUKIQvHPuw2ZbBEGovreEon0HoOV3lxJU/r3bhCIDV+Ss2jiX5SLuAKntCyZApLpkgpNjyW5GOUHkLJ0SqeSfTiS2Y8GlElj8lEPFHElwp4MovLXJicM6fwlIbDFUFGwyPJfkLVj6sGTIoBTMWhyQKj4iwaryQI0HIvlcyaVR5CyVM6FpPyHxQ8qRApvUClenEpNkEr4loWU3KkUmQ0HKnkaaUHT+YplUBrBUwVoFJYNIXD03hcP/O3JZU+TOs1qkRKzeEKL64UGZ2AK/yUWlpudOEP8+YkjlbxtF76T+ExeYCWonwUIqVmMbm01+6lNRytYTE5iyQHKU2QTPE0Kv1YuoBo+2k9jyQHaOVM5hGu9BNKHpEFaA2LKTlSLTAqjpKxeJKflvmZpV7yYTet7qP1fYTWjSt8RFI/tUzAlgVpuYgsFfFkP6UQySQRT/STiRKRWWom2c5NK3lC6cPPHrUPV4u4lselLEApzEgq0mUBPEkkpW8Syn8pzX+ZaflfSfMfpTyfM5v40+Ooxew7MPsO1FGJOktRZzHqLD3HGXHGu/xM/mcdaq8x2MpMjjLEWdloLkMc1cfo2qPY/sCQFcIRCCcnp0amQ6cghKHwRBgKpP21Jmqn0VJ9dkXIZC802YtRR/mZjyhHncWIoxB1FqOOyr9QWooQxw+eiLijGHcUI9YCwjnT9pxZ73RUoZY61FKH2apMlmKyuRK1lRrNBbijGLFnIfYs3FmA2PJxR6nJUmyylRsspbitDKOyWxzZrZY1J5j0TkrlYVQsLeMoGUvKpWg3l0kl0Ho/qRUopRtPFixykVrixjStplI4TkAYnAqPh05PwBCcnjoNYXBI/HMbXuDGM72ozEcqBVzBo2o/ofGTcj+dxOOPuNClrDm9h1htP7bG2VTCO1+CYwyE3RC6wlAIw6FwaGJycmIqNAGhF558t9OQJtB6jpoZmfBiiT5G7aG0PK3nCaWAJQ1QSj8pZzG5l9CwpN5LaDha5cETPcQSwbzMgy6T0gwEs8aLy32EJoCmBFA9Z5KLmFzAkvyEUkR1fjxVpLReQsYxyQKj4HCNgOl8pEqKO5jJSKJVHCUTzXIeX8ZjMh5P8VHpkpYiYoogpREJpRedERl4RssSGpHSuk1JAq0XzDoXKfMycg+j6iNkIqPxojIfrfOiCoFRsbjMT2gERO1HVX5CyZMy0axmCZUXVwcZrUgofLjCT6kEXC4SSj+pFzCdgOpZTC1Sao6QC5SSxWVBRuMjlQKqDFA6kdG4cRmLKUVKOxPggKkERM3jeh7X+wmND5UFCfkApeZMcj+uC5IpHKISKa1Aqz14Ik/K/JRKwBVSRhJLp7kJPU/rOVwh4skiJvcRGgHT+DCtj9BwZ+KTeGpZkEj2ETKOUvQSMq9N66IUPlzZj2kCiKYf0/hwhYDLA7SGw6Xpco1AqnhMJmBJPkLGkzIfo5Z8EP9ZXdC/TvN/W8rzudtDZwMrmjCFAVf+QvN/Ac0d9ZijVqLqDzS310jsPofpZxDfXGZyFjVZi4nWeoO18htTfbf3yDQMTocmpqamIJyYCg1DODkNg209nxzBd5isdef0XcsQR9HMB53VzX9Um/+HNMcdxait0GjOo1rKUFuxgcmXmI47ixBrgZEpI+z1mK2adNY2ksVUcw1mL0OskrtWruTQYjTnobbiRqbYZCtHzMW0vYik1tut69vMK09YM13WtG5C5aa1nDnFg6t5Sue3pHG4ikWSB616DyHzkMs4cknQkdrWuMrb+gyEHggn4HQoNDENIYRwBMITDmJbL72apRQ8LfegSX5Sy6EyL7KEJZZ5Ma2XXN3euOE4WXXK/wGEThhyw9BJODkCw5MTk6fGpsZhCEI4CaF4eszU3JTtxjNZTM4SywSz2o0n+8xyL5bIkWqe0nkQeT+t8Rof4TEZT2kEJsVFKL2MykvKRbPcZ01iqaUCniyQKheh9FBq0ax2m5L68bQAmuIjNBIfg5RGNGoGyfQArfESSSydxFIKDtP5mHQPreTNCpdpmZ9Sc6SWpzQsmcxTSQFcNkhqfFiKn0jjCaVIyERMwRplIqHst+m9xDLerOglZJxF40VlQUbLmuRuk8xv1XYbH+EtesGa4iHkolntRhJ5ckYekeb5/JRKwJM9eKIbSxJoNYereEweIFWCJCWhchFT8QbFSTqNR9Uio+MohYeQ+Ri1QCl5TCYSSj+uY01yjpALjILFlByukv6Zg7TGhyu9uJqjdG5TkoAn+6hkrylx0JLhw/SiUSOiGi+qEBmNwCg4Qu4ntQKmYUmtYM3wYjoO07OY0kcqfbgiQKo5XCVSegHReo0qn1nrpZJ5s0KglDyS7MOVHKnkLJpOPMlNKQYYXT+mGSR0AUwpUEoPnsiTCg5XcLiGRyXn8WQfoxQYhRtPduMyDtcE6dR/Vhf0v5fmP7vZ/8Pbfw7Kf6H5z0TKVWDNZWdNtc6gvAG1bUftDWelbdRRLvFdMjXEmytN1qpjZDVqPgChCOEkDIVhGEI4BeHYdKg/eNJ6DN/VSFdIz4NzPQCkECLUWYw4Ss4kXVRIn2K0FfxYaflRbY7aCglnmbTSSTZXmizFRnMB0VyMOfIRW24Ts9VoLjAyJYSjxkCXorZSzF5CtVRIO/0GJt9oLjBZ8hFLvoHOMTEFiLkQsxV+j27EzTmkZYuZWdPuWN9KreymlvcROi+u5NBkEU8WUDlrkvvoFJbQeDCVF9N60bReonh6hJGaBJId5OT0EISi6P6TpXG5pET7aI0UMMZTSV5C12fK7sUfHfd8C6f7IOQg7A/D0cmpU+GxUTgdgtOh8OkxODUMJzpGg++2Mjk9RAaLKUVMHqTUXlzNUzoeS/IRST5cIWAqt1ElkDo/qRVIFUup+3CFl1G58WSWlLN4kgddxhFyEdezqFagtSyl6DY9zNNKnlCzmJIlEz3kMp7SuQzKIK33mhLdxof8FoWP1niNMo9ByZHaXjzZRctFu95DKL2EnsX1HKkUCYVgTA4gKtEgFzEFR8ncRKIbTRZorcsodzUm+im1F0t2kUluOlFkZDyaGMSUA7hWaJL1E3oB0XKIxosr++2pAxZ9gEoRmeWCZRVrzuzFlH1EoptYyjMqLyln8SQBSxJQOY8o+pkUDyL34UofIg8gKq4pkSOS3XSii1rmIpM8mIyXvhaY5CKu9xE6Fk/y4ktFWsEiSRyyrJ9UCE2P+EzJfkrlwpd5LIkeR1IPk8xaNH2IgjWpA6Q2QGo5XOXBZCwpF2g1i2oFIkUKp+ZNKm+TXHoq99NaT9NSHl8mkkmsMSlAaj1IMkcqvbjaY1IHyTQB03C4yoUl81aNG0/mMbmAyrympTwt78ESpWetF5f7yVQR10px2Cyd1EMsc1vUnFXvxdU+OuX/Ns1ntBdcaSRUv+yC/ktpXnmOotKAObZhjvofKTD2GmkLFGsuM9kqTZaGb40N/SM4hCNTpydhKBwOTU1PjUM4PHa6E7e8ZDDXGKyFP9i5OEpMttIZT11HyTk0r5ZWSVFnsdGWP+O39XO1OWItIJvLEWsR4axAbaWItYRwVpgsxUZzkbm9ts938IT7UJ/wmq39ccxaj1orjUwZZq03t+xt7z3Yzb7a3nuQadmN2yoIe7nJXE40b3N0P8G07zJaSxBbPmbZQtJZzZZyT8c2jyPfY97AMquG2rIHW7I4YiVPpHsxrRvTsHQGi6/qb909PkCengxOw9DENJwOh05PjEA4BCds7URRJ5YmMGluU5IXlfFkyuiJwqETj4Z8n8CpDjg9CE+Pw/AUhKGxqVNhOAVDITg5ASf7YZg97T3CO59uNq3oIDWdqP5ka9Z4ex6HL/dgKRyVwiLJPlLFmbRDzo0jHbluPFPSgrqMWs66IdCaP95bM9lbN+DM81nXe4jlXiQzYNnY35w9eLx4rK/mVE/NWG9tf2tBoHWjm0pxE3o3keohM0TL2tETxUNtJSMdlaPHK/qb81xEppvU9GBJbkrhIZQinebFtByl8OLqk/as6a7aqa7qyd7asb6akZ6qMVfd4InKkZ7a0+6dw21VE93VnH2dx7qct68bbM4NddVMtJYP2wo4ZDVnSmWxzP7WIt5e5LMUu/D8XqrsOFocaNs+zT8qOFd2k4oeImWgfevI8aKxrvLJ3oZTXduGO+rHe+oD9g1ePH3QshX21k+4q4ZdpQM9Zac8deNd1ROd1RPdNWPddWNdO8a6G/qdWR5ihejIGu0qH++uOHW8eNC2hScyXUa5YE0Ldm3pc6w4TivcNg1Ha7yoisX1Ar1ioqeSpdf2mpQ+c2pvk7YXyRQsm062FY40l0HX9oGWXC+1JujIP91TM95dMtJVBLldo501QycqTvXVj/XsHGpv4Kjc0ROlftt6D6WXDGlFQimQOp997XBXHmfJ8Jr1PXiyl07xoCuClpx+R/5YV/lwV0mgbYuHTulDZRypZrF/wmb//xaa/3MUZtQAACAASURBVFKb/6uUlrNhzWdq8x9YjzpLzz14SznqqGxiKg30bkf7exCK4+ODoalwODQFw5PTU2MQBk/0fXoEa0DsFUZbvsleiDhKzrrpnpkxn3k7k3Rhr0Id5aiz6K/QXHI2N1mKMXsZ4agymUsxW8VRvAh37HL5D3/8VfXmvHu35Cy7/+FFB15ag9sfM1nrrMcfb+567d2PqrcWPrJm4337ntz88Re7Or1vEc49qHX3mx9urtv1kJHajpiLEWs2Qm9k7BVW84GC7Ls++TCn1bG31bbjsZ2/e+9lpdde3YulexlVJ7HUa1vFWrfX5dxjOvZmCI5MwMnT0spsOBSeGobQ3WPZKzoKvYSeoxR+Z0oPtWZn0W2FGx7cWbn+0Yai+qqSXdsaKksqvv78CxiehHDs5Vee+/ijF04NHOky73CRBV2GNM6i6SHVXEvJJ6+qnq6+zUNXeZjVXlrD43oWy+xvKf/zSw+89dRtvpYCD53qwlPC3ON95PY3n0ivWH/HnqKHDx/I7Ka2j/Y+5iK2eOiCj19NLdlyc+XW+8s2/z5n1U0HH5UdeWfNYNu2HiKjj14x4d1rP1r+3oF1Zevvbij4wzuHVhBHik+LT7uwTD+T6kVVPKoUCYWPlLuwh0Tnms/fSlmjuWhjxtXFm28vWX97Vda9Fdl3F21ZXJh/R0HuHeVb7y1cc8OfXtKIJx4zfJG/t/bBojU3P1r6h6ZP84c9T7npdYG2UtUSsPg34PZrwY2XgBuvBNdfBu6+Juq+6wD1ud7XtqWbLvjwZU3llltKs+4uyr47b9OdZVseXK+77E+vynwndn331sb89KvWp16Ws+k3RVtvr9h6Z9WGxTUbF9dl31medVf++rtz19763oG0/uMvfv5+fk35AwWbbn2sIRE7UjHKPsPS633WnP3lt37zxxVe+7o+IlHA5Syh4RxbOq0l1XnXUd8ViNbNLpPaz2ya8jzWgWw/fGj1WwfW5K+5+oNXtK7mfc/uSs5fd1PZ1sWFW27N33xXSd79BVmLS/PuyVn7u2d3Z7bRT5VnXWo/upE1b2ZxPYcoOFQ20pFPfZHzWMnNXY1rODK9z6zj2zaNe5+wH6v6+KUtz9arS1ZfZ/xgbZBZ58OVQatuZpX03z7T8u/xNz9XaflFN/8X0Xwb5qg/GzN01m0Rc1acPTNii7MYdZbizZVGS6XJ0tCIPz4y3g7hqBR1D2FI2vk8OdpyFNuDObYZrSV4S4nBmn+m7SnRvPws0GeiixzVf4vSYrIUEs4yqSRHLGWEowqxVNjaH2/reXep/NJZs0FEDIiMARExIFF5qa39Ffvx5z/9rubSq0DELDArHkTFgshZICIG3HZPnLn1dUvba/c+HBsVC159ewvTXI9YcnDr1hO9T+7esyImGlx+JehyvffN0Z2XXQHOiwWu4890Wbb0Wld0WlfBsVdvvRzMASBrgzIMT56GY2NwfHrqNJya/H/svXd0FNfd/393V80SotkBx3FLbBOXuCS2k9h54iRgVLbvatWQEAIEqFckEB2Dqe4OtuOSuDvusY0LRdJOu3NnZne2qABqqy2zVSB6k3bn98esZGxckjyP8zzf3+Gc95kzupqd3bOC1/3M537u5y3GRlsbF/woERzEGgSqIECr/VYd81l+ugwkA5AiB8lykCwDSTKQogBpCiCecg307JfJwR13TiX3NvfCJUOUKcRq/Gj2ENKKx/4yJQFcnQY++du8SOcSL53twVURbqllT+W9s8CPEsFw/1aXZelpz6Y15TdcAcB0AKYBMA2A6TIwNQFsWXmfeOSlv2y5f7ICpMlBOgDTZGCaHEyXgZ8owF/W/+pY76rjro1bV91zRRKYBoC0hT1dAVITwcYVvzrRu9ZH5oZpQxAq/cTcAJUZ4rJPDtTMuRekJoAkBUiWgTQApgAwDYB0OUhOAgkJIBWAKTIw+y7Qy22571dJydJby0BqAvjTfSDQs8bjWH/1TJCUAFJk4JqZ4MorwLUzwJUKcBUA6AOd37aE2r3o1mvBFDlIlYGUBJCWBFLlIFUGrp0JxNEP6hbcOA3E+yIkK0C6DPxYDmYAMB2ASXKQlABSFOC2q8DI4N9TEoFCerkCpCSAkryZY8En972ed3UqmC4D4qknB7AHvaRu2FF+JrjrthtAqgKsbfyvowfXhawVRw88vFB92YxEMF0BJiWAVAX4zV1g1079j9PBFAVIU4DLEkByIkhQgOQEkKqIW+U1Vf8xLQHMvReI4Sdc5jwfmR+0VQ7Qq6+dBK5MBG2vaA47K7xdNTayUvX7uP3eVBmYJgemBya520tHkM6Nz/XRmX5a+YPSnCA1/2GaTzjJXUzz/zbTL9H8e7Ri/Dih5gsrWzDrCpxf08Gu6+5/cywWEsVobFQUo6IoRs+ei4iiz0z/eR+1DrO2EvYWKcku7RiSTC3i/QDsDReWmY+ffHdNS72Zq5Far2Bco5ltYjrXQuv2X957hUwBrroOfNa2Y+uj89OmAVPRzd1977713iZZIpAlgtx5v3z579WvvFPx1PMLH3hwhiwJ3Hjr5GPnnH/MvEaWDJ79Wz1mWddhrcXsVba+rZu3FicmgQzVj4aC73/R8cjPbwUJScDpfIa3Njn4hqFDu/RZV01WgMsAWFqSefr4IVE8djZ2XBTPi7Hotoe2JAGQCsCT6zKifa1+XCkgo9++akoCuOWnk9/5axn16bL97y344NXyq64A6cnA1rGT+nRjMgCzrk/qwTcdP7j6sKNMoDVucvZBTCOefTM9EVydDj77W+Gx7mUecrafzjrsrHhuS8YUGbj3BnDc85bb+eTi3CvT5WBGKvjrY3OIj4r2vTPv8Y1/vHwySFGAt59f8NZzC1Nk4L/uvbIT27j/jVz83aL3nv7DtprpA0T1kd4nK+b9dFIiuDwVPL3xD/iHpR3v5+/a+sBVl4M0OXh87b2nB9e4SbWAMvxQ5Yc6AdcGmCK3tfLT9xbeeC1ITwFvvVSKf7TY/EYe/vcS4tOVGfdNmg7AKztKwl3ruqn6224AKQrgsu96+/lCzZzpkxLAg/eBsZEv9Bm3TU4AFnzr6IlXY2efF088LfofF12bInR+mC914lV/+i2YIgefvLoc/2hh2/sLHl5jSE0EP7sGxE6/0Wtrav+4/Ne3TUmVg9eeX2z+uKLtZVPHKwWd7WvzVTOTFKBs4T2R3m3D/Y+lJIB77pze9m7N568v+NXNYFICaFoyi9n/8E9mgFQ5EE+9MESZIp11HttD98wC6XKQngDWNc095trlsm6aLAeT5eCB28CzD8+1mB9LU4BbrwP0F+s799fufV2L/6Nsdd29aQDM09+Of9L49nNZT66+85OXi9/4S0W6HNx6FRgLPDdALDrcvbrf/ufLFCAFgDQAPntdf8y98b3Xl0xKAFcAoL9P8e5f8j98bVmKAsz+9aT+9vKjXKGPyvLTWX5a+b1m0P/v0vxSpuWHpvkK0rHia16gpKP5IppLKfVWyrG2Da0yM5Jf8+noqChGxehoLDp2VhQPHz2NPtrbilvXSRuRvkzUxO8QL3kknU2Eo1Fi+jjWW6TOjpi9GbN/aYKB2xvG8+aNmKXWzNUQfCNuacLYFd39z5gKbpIpQLbq3u7+t7sGXrQfeuajva0Yeurg4MfyRCBLAJu2lQ74PnD0PWXr3dknvNhOPX79jWlAATjnRwvLM0AC2PZEla3v6X1sTZu10jaw7bGnK2WJoLT8zj7vW23ErptvT5QnAY5/pav3+f3t6++4BaTLweWpshQAmpepj/mhKEai4omYeObzzz5OBEkJQJ4kB8W6G2KuzUFC66P0AWfr1ERw6/XJXXjLkQMNRw81HUIrb70RTJ8E+unNA+jhK1LBjMngwxcq9r0237q7VLDWHO+tPQRLY6ffTU0CP78GmD+oj3Q2HXYsPuysEMO73nimaooMPHC7/Iz/i8c3FaYqwC3Xg06045RnU8CxKNxZIY48/8j2kqREME/z03debJ6UBO66ZZIYeW7YWRawLDxxsOZkb1W4s/nNZ0smKcD0VGAjHzkxtDnUWXa4e9lo4In3XluZKgNz7gZHDm3wWYxu6o9BpPMR+iBpdGP6kK00dGDj7345OU0OmH2NI30rR2zlR52NR/qfMs6efDkAjj3bz7oesu4pvf1GRbIMiCf3HvW8NnTgg9tuAOkKcObw/j/dd+OVkwHTsfl4YJd/YF3gUMvhzpaTzoZhOjdAz+um6mf/BkyRgaMDr4Yd1acH17zx3OKpaeCaH4NTR1/s4RaeEB5R/v6aNADIz5uOuzaNOGsP2+rE4RcW516ZogBPP1p0dGijp3NlWiKY+8CNJ9yvnPO94jv4jzQZyLhP7qCfueH6aZcpgHjsjcM9K7/4+/w7bwRT5WBGKkgF4KFW/djwB/91O0hNBNVLM0b6nx/u2Tk68qlkkbrn7dozfauOO5ae7Fv/9jPGyTKwJP+u464nDvfUH+upOefa9o9XKqcngpuvBLHhD8I9j771XO7kJJAgAynJihQ52Pfh/NGjz0qd157fPP9k36sjvdsPWTclKcBvfzW5F6vxUyaBUgZQ9r9Kc0kh+kKgf60jripAawVG62J0DkpFkOr/JM0nNIH1SzT/l2n+3T0UL2ymOE7zNRMJdNLZQDobCEcj6WyaEOVsIWytmHUF4WhtZzdYOt8aE8OiKI6NijHxfEw8I4pno6JAWp7o4KStSS2ws/WCdPx36SuxuW0FZm8e76rYjNuapW39mKVWArpUZu449Mizz9cpFOCGWZd1kC9wXU+2MSsox2rStqFfeH35KqU8ETyYdZOj9wXU+XAHu7qDa21nV1p7dv3y1zOAApjh61UNOlkCeHhHJdfzVLu1cb91mW1g22O7qkEiWFx99yHv6+3w6dvuSlEoQN8A9eaHf/7J9fJUGTDMueWhlspJAKxY8ofDri/Gzgsx8XTwsH/WzTcBIH/vnXflcvDH3047fmDDYTbPTWSHO5uuSAWzrgGWz8uD3JIAvairreaWm0D6ZeAgtm7Y/vhP0kGqAkxLApMB+NkVQPW71Dd36brRqvNndl+WCm67FXD0cz1oO/lRzRtPzXtue6l2zi9TAci4J+lseM/tt6YlK8D7LxQd6VkzBAsEZHRjykhnXUfb5oQEoH7gJ7vf2DbzCsW1V4Jzvp0+2uiCOg9j7MNV4QOt99+dmJIAntumPnxgYz9tcsEsgdYNwWVHPB+kJYAH7gAurjnA5/vQHGnbi4D0XqgP0nlhbuUDd6RPlYP29xYFbZUClTdEFrr4NdoHk9PkAP94/bEDD1EflPxsJkiRg5NH2D27H1lQ9EBKAnjwAXBq5NNrrgapyWDpgjn1S2cvW/DLytI7C5Q/+cvmuRFUGWKWcl9U330jmCIDoZ4/u6l5w7Zlrz+ZP/0yMHMmOHH85U5UEjy0Tv3AjycD8OkrBaHO+gEqv48qOC3sLNJMSgfgyYcKj/VvdGLLJiWAzNl3dFtewz7dWai9Px2AlUtn9XFP/OL6qSkAiOeJvz9feM0McJkCVJTeu6zo7kkKsH3NvJPe96fIwaTLwIfvbhkNvnbkwM7YyGdpCnD1leAfbyw+7qzxtetG+LpP/zovXQ6Uf7pK6FzrpguGCNVhZ9UnryyeqgA3XAnEM5YntpZOTgBTZODhNQv+NOeOhATQ/tGiE95nUhRg1nXpPcRfzg69fLx38xC/OVkO7r49zd5e6efmCZRaIDInNs3+0xxXjUs9oQAdp3mIUoahKgy1Aq1xMTo7/Aaa/+d9Qc1Q3U4qMVpzKdPyP0nzL1Mr9nXjCfRW0tlEOhviHI8n0yUbo1bctgK3t+6lNvjCSBRPizGJ5udi4nFRPCqEYAezucPSiPFfD8a/E+LLv7qzvxmzN0s5lgmaE3wtwUvWEw2YpbYNVR8989Gsn6co5GDdpiLHoZc62NWEvWUfqt2PWoZP7f7xdUCWALbsWNLlelryojNbm9iezRi78467L09JA23EKxW1WlkCWL95KWnb0W6tx5zV1r4tTzxbCxJBUdntvb63MOa5W+9IU8gBQvvlqQAkAl3mj496Pt25viINgFXlvx2w/VUUA6J4Wm1QAgV4+ZXXRFGUJ4BrrgTUuyURdoGPNoR7VqTJwZ03ybvaakLMIj9c0NVRffNNIFkBDrSvlmieDEDtkoxHN5UW63+dBsD1V4BP3mmInetITgRT08Fv7p4862pw9RRweSJIByAZgBQAFudc7+56WSEHv713Rld7YwCVuEmtl8oWiKyRA00fvteckgK0D1yFf/zkdT++LD0FjHq3u3C1l1X7OI3A5vrsK1IU4JqZoLNtedC61M1oPEyWgKuPOJosHTvT5ED5G+Dmmr1sXpBT+fGsENR6GJUHaYKU7jC3XPmbmekA7H1rXohf7CN0IW6+29aa9QBIVYD9/1hz7ODmfa+Yfno5uEwBbv6ZfOZUkKoAN14FmH314aEXLksEChlIBWAyADOSwRQZmCIDZYYpYUvlMF/b9nb1zDRw101guPeJwXbDqa6aN57In54ELr8cnDn9ZjdcEOxanZNx9WQAPnhOPdxZ7YLGfph3LvhYofKyaXLw5PrCs57HP38jJ0UOUpLBz64F0y8Dk2Ug89cpRw7tsLU133pdWhIAwaH901JAihwUGm8+Ff64fsmdqXKwZZUpGnl368rfJCvAtVeBtdW//vDFRXDfY2lJ4Irp4KPXS49YyyKEYcRa0fHW/FQZuPu25KP9Wzy0cQibPdK9dM9bS9Lk4O7b0z9690lpUWFby4NnAp/NfXBWciJof3/+Ke+TmQ9cnp4EfjULbF7+x92vlbz74sLLZOCXNydb9i71W4q8hDoIVf8WzeP2Rl+juZ+RaK6WaD7I/u/TfGIvaDupvBSb/xA0H18LtW0gbRtI+7qv5M3tqyTjZsq5inQ047Zms3X1frh1VBwSxdNjY2NjYzGJ5ufG3Kz91TZ6HW5bYbY2SRf/WzRvwBx1uL0Wt0vVjU1SsTl0NJvZBtzawHa3djD1wZG3FQnguusUu/dvsh7cIbWXsRzc4uzfFRjZnTYNyBLAX19d2+N+qoNf1saXmG3ljv4nnn+lVqYAMgWIjPBLKrJkcrD90Wqmcwdmq223LuUObHrupeWyBFC67O5D7r9/0bbr5lunJycAmQyARKDOue5Q14aw+6k1y3WpMrC55b4u9lFRdK9aVSuTAyAD6enpAMiBTJ4sBy9syTxxcO0gVeKxr5kkA3f+TG7fU+HnSgW+xGouu+MXickJwPp57XDnEzNSwfQ0QO+pDfduOu57a03d7DQ52LxaL56ipipAOgAzU8Gc34JS06TH1t+Bf9qwdkVOihxUzp/lPfBaggzM/t11brQywhV7mCw3yvSiXDGy6w+/+1GCAqytuq+z/fEbrr4sVQZiwpMhrnCIzB4iVAFY1I8tnwLAfbem9+MrPbDIw2o9jMqD54wNPVJeeNePkkBRRmLUt22QMHoplUQWL6vyMMogVA3bmub++kdpAOx/z3T0wOIgoQ3RxYJtTc7clKkJ4L2/VZ337Pj8r9prp4DJCpBxf2puhuz1p+ecdG0ZttYHrJsmJ4Ibr014/69Lhnt2nO3fdq5vo3j06eHuKi/Uhp21z+4oTZGBisW3eJxrQ2Thcb7mlUeLrpgErrkSnD/25gC1ZKR7g3HO1ZMBePeZzCM91X7GNIjnnuzbXjfvp1PlYHX1nLMDz3zwbE6KAsy4Evzp9+mGjKS2d0rOubeH7BVt7+ZeczVInpSYAMAkOahf8PPQgcfPCC8tMFyRqgA7N+tDPatOuh+m9jyc8fvrpyaAFAASFEChAFdOBR++NP+4o1Iwq8KWYu6zxZMTwczJINK1eQjXhzntkZ7yV58tnJQMpqeBFAAmK8CuLbqR3u0++9Y/3HNFOgDow/k+tupc6MW3Xq685eZUmQIkJ4FkGUiTgV//PNW2d1nYvsDVkRFGUs8ZtUBr/Ej7vQrQ6gv95CaspeON1Bl1gFJKSRgf0gyyOhv9v0xzaUdoO6m8tLP/B6O5o5W0rxkPz8cjdMcK0rFifFPoatLRSjobcFvTPnq17eArohgci50YHT0Xi0k0PxI+wrRRO8zcetLRGs+Y/xuxOV+H2RswRy3uqMYd1fG8ub2WsNXg1jrK1kLyzW10PcmvOHzqPUUiSJsEdr24dDD4Gn/wceuBJ156o6K25ff9vrfvuT9VlgDKyjN7XC/zvVscrnXd7p1t1CN3/CpdkQRWrS31h6nSsj/JFGDrjpqD7pctBzdbDj40EHj1lTc2yxNAfvHd/uH2jz97+mc3TkqUAYUM/NecmZxja09necSzqWrRb9LlYP3ye3x9zx/q+lwBgFwGZs2adc89v77rl3f/4vY7E+WgPG+Wl3s41LPV2/X0ZAW49+cJ3W3LAtbigHO+1Vx26yyQLAfWPY2D7MOTk8D1V4EutC5wYMOg/cmygpsny8Fjm/LGIm3TAZj7q2mBrrePuZ496d16pG/5mcDjzz5ekp4I8pSTI4NvpcjADVcC4oOaI92twc6lwZ7KI72b3nm++LJEMGMq8NofYT5def2PZOlycM772BCl97G6AGv0kgWH7RumAXDVZWDfa0uO9mwMdjV47ZUn+7fseXXB5QngikTg2Fsd4JZ56Dw3qfYjtQ8pvazay6oFShmy1d9/e+qkBLD/PVPQVhjAdd72vJGeLcXqqZNl4JU/LzjWv+nD57KmyUCe8lfi2c+PDqwfOVjvxvPC5nknbBvTAbj95tRey85Q9/oBc1nEWuVmFrhQgYfJPTm0/Te3T0+QgddfbRT6/hyxrjh5YOcLj5Yny8E9d4Cxo2/2YaVHOtco758xGYD9bxcPd1V6Sb2PzD/bv711ya1pcrCi+g/n3C+89YQmWQ6qqtXnT31yXNge7qzqM+uOdS78/E31jKsASAAKOSjU3HT00E4PU3PS9URhdlqqAjy5I++4e/ugtemFJ+ZdOQWkA3DDTNm8gjmpl4GrrwDvvzD/CL8sSGki9iL6k/nTUsCMVHDswA4XZhCQcuRg7YtPz0tLBskApMnA2vrfHe5/xM2WDbHL/3DXlCkAkO8sONG7rpNYuaF1dloqkCnANVeDeab7UwC456Ykds/CAF8g9eESKLXUk8uPJFu47zrGtxpdRPN4MwZGHe9tQGl8SDPIGmz0l6ugEtAvOL8Um/+/SfMJzwqJ2l/227KvGi82XzFem7gS51dKNCcc9biteXfH6uETtCgOR2OnY+L5mHg+Jp6LihHnoTf3Uetw6zrctkKqXbkQ0/8Oze218ZoWezVhq+pgqylbC2FtIawtHUzjIfefV6zOUiSC624A2x6p2vl47ey5sxRJQJYEXn23ej+5TZ4EklLAwrLMl1/f+Po7a3a9UPeb+34qU4D7/zCz89DbtPWlhUsfkCtAyQLNzieWbX1s3sOPFD65q75lRYVMBu785U/2tf/to0///JNrQYIM3HHnVBzt4LtWWZiCo/6tRbpbpsrBjtV/PBn8YPb9NyUDUJRnFGNj0TFRjIlHRsIpcjBrBmA+2/nFO2t3PlSYCoDmgct9XK2b1Hq4fIe5/OZrQYoMWNtX4582JMnBj2emzi/43eL5v9M8eNNkGfjFdWD/ew1Cz98ul4PZd4CQ83EvvdSF6Tyk8XBPy65thjQF+OO9YOzI+y3lv5siA7dfD3ZtK9nzftPut+ofbjWkycAkBXh6q+qM9xH8gyW/+MllkwE4K2wZ4lSDMMvDat2MTrBVb1nxwPQEcO0k8NzW4o/favjkveYd60xXTQaTZeD5bRmnB9cMUcYhSu+m9R5G5UZKF63ysYYAY/AwNb+5IzlVDqhPS8P2RQGY6yOKBcuqhbpp0xLArm05Y+E/v/eCapoCZP3+mmOeRw+SJh+a58fy/PuMJ/i1U2Tg1lnpn/1jwwHucad5QyfWyrdVeR1rXezqhxt/mwJA+qRkrf7+kqLfLjTdXFt639w//iJBDq6YCnwHH/NaFkWczdn3zUwHoOP9xSFn9RChHcKN54a2rK74eYoC1Ff87rT32b/tnD0pASwoumPYu+UA1LsodYjNHeZL3ns+a+YMABTgT3+Y1G/bEOKXDeBFx91P/uFukC4Du7YtseGPZf5XUnIS+PmN4JEV93TvbRZP7r1qMrg8Fbzz4oKIfYmXyg7Zi+Hu0msvB5cnAhe1KsgWe8iso4cadm7UJ8tAegJYNm+Wv2fdoKXEZy1yW5puuQ5MkgNuz2r8o+prfwRS5ODXt4CnH1IKzkfPhT5IA+CmawDaWxjszOvfl3kY5QZIrR9qgpQmQMdrVL7jGILa8dRKHO5SQzE/1Ai0yo/UQVIp9fwSaM0ga7BDFUFq2qHuf5HmE3lz86UKxf8+zcfbXa28wIeoRUqOk+N2FqRjxXgtSovkI0E6WglHI2Zd8UnbRlF0j8YOi+JZUTw/Fj0TjZ0+caa/g97Zwa4mbKvN1map6TnpaP6Xaf5lpkVSA26P9yjHLNUE3wjtrRi3nLAuJyyt9p5nVq5RypKALAEkJANZAlDr73zx1UbUubV76M8vvFr389tSFYlAlgDkSUCeBGQJoKD4PjN6FNp3cl275ihnyBKBLAEkpgJZMkhIBbJEIFMAmRzI5OD2O2e++ta6H/0EJKeAL/ZtOTD4BEEv7eKLj/s3Z/4mYQoAj6y+1935lFRLfvp4SBTPj42KY6OiGD3ZXGuaBsBHL1XeMAOkK8BPJoO3duUP2ypCjN7LGA9iC391A7g8ERygWjuJ5rtmgfQEkCoDkxXg5qtBWe7Ve94oDnZu7kcbf5wEHvgFiPSsDVuKg1DpwbMPOytef1o1TQHm3gPOCE/3ket2tvx+WkLcX22KHKQDcMMMsGvTnCO9m8OdVY49C2+5HFwBgBh5yMNl+y2GAULpQRo3U+R1rN+28r+uTgXTAZiSAFIVYFICmDkJbGi444x3h5vK90F1kDV6gTj+tAAAIABJREFUoGqIzPBxai/UeqHeg2mGnU03zACT5YD5ZL6fne82a8KWkhO96yrz06bLwdra26Phxz5+WTlFBkyZU0dDm3pJpYfSRejcYdx00rFC/bvkNAW462bw2zvAH+8G990BfnkTeGj5bd3YlssBmCQH6SkgQQEmpYB0GUiXgWQ5SEsCaQngme1zRg7URJw1v7sFTJcB8sOSgG1JkMn1QsOR7trnd9w7KQmUFlx1wrXtg+dmT0sEjctuGu6tDdq0bnxOEKqOOUr3vqpOk4PUZCD07gj2VPppowc3RMOP/fzHYGYKePOZJcvyb5ysAItKb4DtTacOrYygsvODOx+8C0xRgPf/lhd2lnlppWDJc+xfcFU6uPUqELS2CESuj8o60ln+1EMZ0xJA9m9B+MAOwbbIzeg8SNdHlv04HaTJwSG06farwRQA1tbOGWQfPnpwg4dZ4mGX33g5uOlKgPYaAl0mL6kPUTlBShekNBMFKt+rMPyS5iE4QXOVpO+m+YX6D6+CXqo3/6FoPk7wVtK+CuelffYrx6tKmi7csWnm1pvRs6IYPD82IkXlY7ETY+IRd4DYR62TqiHN1iaplGU86v9Xad6E2ZviTV1sTbi9gbRXE7YK2tkIHc3tqEFqZW7m6qBtA7Jt30s89PG+NR/vW/O5eT3teMRyYDvlbGlj6y09T3bQj+zFt2/cri8ovWnXS4v24luQ81HKsb7Dshzn1+yDKz/a1/Jp+/qP9278eO/63W3rPtm/+qM96+w9f5cpwPQrwJsfNO8hVu01t/DdD5uZagtfYaUKXM5K/KMFj6y6uQsvOUDX97CvHnR0iNEjY2PHRVEcHR0VxRNHA+Z9b88fYCote4q4vSWdHRUCVxuiCwNEdpDT+LjcA+ZFjv2LB+GioK1ygCy3fLLgQFu9fe+yg+RCL79w2L7Yh+aHbPXUB/pOrGjQUuJGRi+t9MDskL24n660fF4ySBQHYFGYXjjMVR8yV9O7lzSWXvFww80db5ccaK8ctlcLdL4b1wpMSffeCv7ThX5LkZtSenFdgMgJksYAzA1aFvqtFQfay5hPSteUX7ex7uefvVl4gK4LdVV5mYIAqY+QuhCl8ZNZQTrDjzICpDoEjWFcH0LzP31F+czmO3z0Yj9lCiKNC5srMEV9xMINlT86iFf7uTIXXMDtXeQwlw1xeW6U7ZMMKyidQBYNUS07W+790x3g9mvB7deCX94IHrwf7HlvPtq9fjoABaqZPdyjNqLVur/Ssa+8q73R7dg1596EKQC8uE0z5l7lZ4s/f0X7WOutYb4ywOR7MI0Pan0WYw9u3Lrq2o4P831cWcCymP44t5dYHLEu8GHZYaiKIGUIan1ovuXzcsueysPdVYPmjBCdHaLVfrYY/UO9vnb6IVR/AK9An+S57FXBzqU+Qh8ijSF6Sfe+Ekd7qcuytB83eKDKSyt9fL6lrYD9Ii/ClURITZjMjLB5fdgi+xelg9jiCFcmUCYf1HpgtsCXvP+i+i/bH3Bb6uxf5HXtXjhiW+miiwaRwU3r/ez8zt2Luvcs8dkX9MJsN6kN0jl+qLl4CfQ7FkUnlj0DtFpCeXAc5X5a6SezvkJzpP7fpXmc6ZcyLT8gzfmVOL+K4NcT/AbMshaztsb7Hca3/Kz4kubsRvuB90Xx8Fj0zOjouWjsrCiejImRzt4P2tAaicgY3yhlaf7dVdBmzN4sVbPgtuYJmhN8LW5tQM5Wgm8k+FrU2bQf1pD8Suhcx3RvhM51dOd6wr6yw1Jv5qtxex1mbTVza1HnZnvfo46+p/hDj5L2dRi/vI2rxO21+5hK0rGC7lwLHQ9Bx8OUfTNmWcsdeJhyrPcOv335leDaG8F7n9XYezcSlgaMrSH5Wsgt6eEXdsI8L78k3LXMw+U72opPBT4TxaA4dlgUz8ZiohgbE8XhI76PDpKLvWyO11LgtxQFuPkCZQoS2hCl9FBzPTBL4EwCm++lcjyEzkfpj1iLQ3TxMFviQyofk+GjsryE2kvkCUyxz1o4iPQuSutHWgEpB8nsfpgXsC30UfoQpYmQOj+uF+hCP182cqgp0l0vWJYFULGPVAWobD/UCNDoQ0VeZp7AGV240k+ZwrBAMGtDpM5PqIYtuW5SN+wsO9rTHHI0BOzlLqZwgMr2M6oQqQsT2hCuitDqIJUZgllBqIrQugiuFjBd2FkW6S73EqYgpfNRGQFW6aMNAW7+YXulj17owXN80OTliwZQjptW++jMAJMZQNkCrRIoUxAtPmJvOdW/7aTrsVOeXUcHHznu2hDqWdXdvvIqBWhcMPXY4ENDzGKBmz9sWRCgF435HmkqveJHMgD/sSRoWeCjDQF+WcReEWRyA6Q6QGoDtNZNZfosxuP9dW60UKDzBzF12L7Ay+b5cf0IygliWX48M0Bk+SmDn1sksAv9UBcgHxxmMr3m2QKlDnJ5I73LeklTgCsJsvNctMaNsoOkMkhofbjJAwsEvniIyfVQOj/S+hnVEJ0lOPJ8fJ4Pyz5MqSNEtoBlBplcgTId4fIDuC5IGQRK7aHmelitx1oWdNa4qLxhS1EQz41QeQKjHqIzfEjpg9owmh+kiwdIjZvRBBmTQOqlJIm0kjlxvHjka23Qpby5NBMEoUqA2QJSCkjpJ7MCVHaAVPuQZuD/AM0vrYL+yzSX9LXdQ1+D+MSW+g5LYzu7HLdsMjNbOtBWM/twO7PabFmJ21aYrZKtxBrJx5l0rNhDrhzw7RPFYzHxfDQaHYuejYnHz4uDGPs0bl0/EU1PZGm+m+YXY/0imsdjc9JeTdrqJMNP0tYkGchJlhRxWZdLzs4EXy91W4zbEvH1BN9IWNYSlrW4pQmzVON8ZVzWOtzSgltacGsDbq0zc3UY19jBNBKWVuHwq4P+v3Dda8xcDWltxLl6jG2AlmonV9pnyfeweoFWCZS6a2/h4aF3xaggiqej0ejYqChGY6IY9PX/tacjN8hpBGjwUXo/1ASRJkSpglAV36RHZwWhyk8ZBGjwIZUfqoYJw2HcEKSkdKc2QOuDpDFEGv2UwQ91QUoXojQhSuWnlT5O42G1AtL7aaMf6gRo8NM5XsboYlWDrMaNTD5oEmiVgJQ+pJGMEXxII9UXCtDop4wBWhuiVUEyO0Bl+6CUQtF6od4L9V6o9dJKH1QKlFoynQiRhhBpDFI6ycUtRKlCpM5HGzxIJ3XEjWOaNPjJvACVH6JyQ6QhQKoFRuVlVVLwGGAy/Uy2wKgFpPeSei+pd0PDEGV043kerMCL5fnw/GHLEjG4ITq00kcVegljmNKHsKwIqfPguaf7GscCayLdS9xUlo/ODrAmARpDlCpEKUOUSrJa9lEGP5nnJ/OClEGgdR7G6GH1fqQNQa3kFCF5KAvQIEBDEKpCMCtMZ0utzP1Q40E6D9IJpF6gtD6k8rIqP5ScJQweZHAjg4/WSVGwQKt8SOOjDQI0hEhdhNSFKX0IaoNQGYSqCGGQ/moCrfExGR42w83o3LReoLQBUhukDBNuFdIdJB8iH1IKSBmCxhA0+pFasoqWBieO/nEL6QuPE5LWPP1ILdAqP1QJUkN8lCnAbAFmeymVm9Ec4vQ8UuNQezHK/wP9zb8Wm1+i+X+L5l8LzKXsCs6vwizrGOeTve73h/x7h4T9nuDeXve79kPPt8FNJL8Vs2zALGvNlnjT2s+wZiFCieKJaHQ0GhVjsTFRPHZy1LGH2Ixb103w9wLXi+8C+vdnWuJ586/SnG+O09xW86Ukak/AXWK6rYawVRG2GsK6grCuwK01mLUC5yWgl+N8NW5pxi3NOF+N8+WYNe4/14aqSVtTB1uN89XQWU9a6wlLA2appyzVvGXBAS7HS2cHqbkhStW9p+CE/yNR9MfEM2NRcWxUFGPnxeiQ9+BzB83GIMwKQX2A1Aao7BCdHfzSV0wVgg+GYIYf6gRa50NKP60cJlWHCU2IUvmhSippkBgkOddESE2EVEVIVYhS+plsgc0WaI1AawRaJdAqgdb4kMrDznZzDwq0xk8ZpP/PPqTxIZVAzxXouV4624dUAq3zQ51Aq/y0tKlEFUCqAMoOoOwQLW0aVPug0geVXjpeWRGkdEHSGKQMAsoQUEZQMtCBKgEp/XSWn84SkFKgVX7KEKQM0qwTITVBMlug5/rouQEqO0hmB6hMH53tpZVeqQkJUkmv9dPKEKUaJgwRwuAjVQFG56cMXlwbhKoQkRHBHzyK1AFS7YNqyY/Ui+a6yQeHyEwvlR2gsoNUZhDGO4YHSH0Y10dIXYDU+qDazajcjEoyUA4S+iChl7LJUsQqfatBqAxCpbTeKJX0+aFGoDUSGeOWb0jpQ0of0gi0JkQpQzBLoFU+qBYobZDQBkl1kNJI7PbTWUGYFSJ1QdLoow0+pBFQloAyBDbbh+KFJeNBtN6P9AI0CLRGQEoBZfhRRhBmhSl9COqDSBNg1ZL8X0X2NyqAVH5GJX1+KScjOUd7UaaPyfLTSh+Z7aVUHlZ/iNNbkOY/Q/Nv7KF4ieb/wzSfADpuW4HxLRj30MHBj8+NekfHhmOxk6J4OhY7KYonzo8FRo4f6O79uI16hLBuJu2rYFczxje2M2uHj1vi5p+SSYM4cuQ0tbtj1UQ1y0T78n+H5vGalolV0Dp8wsHZ1nABzePeQ1IYPh6kN16k+vHG6I24tQHnq3G+GrfW4dYanC/H+XKpgRdurcP5atJeiVmXSRMDZqnHLPU4X9nBLSGs1YS1GuerCX4paynpZvO8tDpIKkOkrvOzeaMjHaI4PCYePy+eGx0dFWOnxNFDQ44nBrA8gcgM0wY/1EmbQSQOhqA+DNWHqewIlRGP8pBGMhULQqWAsgSU5aeVATSeJ0WqEJ19mMo+TKnCUBui1WGoCtPZIZgVghlB+kE/ypDMiSSr+DDUDlP6YUodprMDKDvAZIbo2RH4oBQ5XjCj6IKkOkgqpdgtQCmDpDpIaIOUJj43II2HUUkhYYhWBZBKYFQ+pPJTxiBpDNHq+H7x8RnFj+KMljyLJdtiP60M0hkhKHkxa6RZJESrglAlkHof1EozRIDUCqRBQMZBUuPG9D5K76OzBXpuAM4RyDnSBOOmMt0o24dUAjO+B0p63/EEcRAqI6QqDLV+qPMhjUR/P5Ppp5Uh0hgk8wQyR3oS8iFVCOqDlCYIlX5aKVBaH6X3IZWHUblptZtWu2mtj9YFKU2IUobo2SF6dhCqQlAborPjDyK0KkSpIpRScnb2MloPq5aCaIHW+WiDtAQqzdw+pPQwKukBSEBKAWXFPzmtDMIsybMiAOeEYEaI0oRIXWi8hDyAVJJL33coCJVhGN8IOmFcF4TKAJUtGTOFkSZAKX2kysvoe1k9R6n+k7H5t62CXsqb/0/SXArMMb7FzG46O3bg3PmwKJ4XY2JsTIyOitHRmChGRfFsNDZ85LgVY57YT682W1owfvkeYtXwcYsonojFYtExMRaLxcQjkRPmT7FW3LoO56U7N024C/079eaOOsxRG989ZK/F7bUTHXG/pHkc6BLT4z254nbPF9FcAjpurcH5atxaI+VVxmleh1uacGuDxHfMukwynOtg6nFrA2GrwawVuKUC5ysxewXBL6Wtix3c/CHaEIJaP2Vw7pkvnrKK4vHR2IlR8czo2BlRPCKOOnvRBjee58czQ5QmQKr9UDORuAhSuhClGiazIlSWn5b+Y+vGH7dVPumZenwVS6BVPiZLcvyJUEqJiWGonjCTDMEHJaD76SxpwhgmdIdx3bAUxdNZAsqQngMkjo+vj+n8UCdVN0sBspRRiS97Qk08M8MofUyWFDkGmEyBzfYhjUAagqQxDNVhpA7Q2vEPr/Iz2X52rvRJglAZoCdyuFlBmCXNZNKMJdE8SBn8UCegDD87VwpvfbTOg3RBxuRHeg+d4eUyAxaVh8r0UJkBVh3kVF6Y5SGzfEjjZbRDdLbEZYHW+KEqQGUGqMwQpZR873xI5WGUApsdQNkhShUijUHSJECDD8VzGkHJpVOacqRvA6l9SDWRmwrQ+hCliVDKCJwdgbODUOmHGinmFWhVEKoihDJCKIOkUkBKN6t0s1k+NP7WSONmNB6kkR5TQrTaj7QCNArQIMQnXVUAqUIoM4QypZ2cYXpumJ4bhupIPJ+j+uePEVoToTVhpAkjTRiqJYVolRRDSFuH/FDnZYwHkY4h/kM0/+6alks0/2Fic8u6Xu97UXFAFIfPjR6NiedFURTF6Fj0bDR2dix2QhSPRUUPsr/UzjxM2Nfto9cOn2BF8Vg0Ojo2FotGozHxSORkx27zSty6DudX4fxK3NZ8Ac3/qXT5N9A8vnuoFrdLHG8Yx3fTV5neMBG5x+2erculQcJWQ47PBJKTHG6tIfj6b6C5pRm3NJm5KtJWh3GNhLWlHdVJJhikrQGzVuB8OWavIGxVlKXGwi7tR/leRu+iNZ34UnG0Lxo7Nxo9GxPPj0XPiGJIPIP14NU+PC9CKMN4dgjLitCaABV3uJcCydC4U3sIZsVZRum9UD+E1ENIK5D6AKmXjGy8dLYXZQqUMkDFAy6B1vihbpjQRXB1iIoHvyGY5Ye6EGkYwQxHMV2E1PihZgIrvm+QaoLUfqgKksYQYYqQmhClClI6P9TEo0iU4UcPBukHg/SDASbTTysDpDZAasN0dpiWshxqgdT7oS7AzA2ws6W7+SlDABqlySPO8XgKXheEKun5IwgnosjMCKWMUEo/meGjMqSef14224WyhqDGxxr8rEZAWX46K4Cyg4w6wOj8tNFH67wo04vm+qBaoNQSzaU414fm+NAcCdkRUjNMaCK4Okhm+9m5AjPbjzJCMEuaHUOUJgS10qsilDJMKMNEPH8SJtRhXB8mtEFSGaCyfVAppYniKwqEdhjTR3B9kND7oNqL5nrRnACVHaCyfXSmF2W6kdIHlWEy+wimHME1h3FDBM8LEDkBSinATGmhMgiV0lQnPYUE4FxpGWDiEeprxwCplv4Vfe0YJNVSwidIaeLnpDpAKX1Q7SGVPlIVoPV+OscFjQ5KB7H/Q7H5Je+h/0ma47YVOL9mH9xI8bsCR/BT53tHxaAoHhuNjoji6fOjJ0TxbFQ8OSaGo+IAYX2SsG/YbW4JH0OieExyAY1GR0Vx5PAp/OP2Fty6HudXSW7OFxhG/+s0v3Bnf5zmTRdmV75K9gma18Vjc+vyiaz6hTSXdpPi1obxSFxaCK25MDwnbXVmtoHkm6GjiXYuN3N1Zq4Os1ZJsbmZr8Ys9Yip6kLF/Si3h8rpd64WY96xqDgWG42Jo2PRs6IYPB15twtb7KMKQ9DoJzR+QhXiDOMxrE5Aekl+pI0/ICO9n87x0UYPbXQxBhdj8NAmgTIJ0OijdW5G42Z0PtooQKNEYQ+r99DGIGkKkkaB1vnG06Y+2iBQpghhihBGARo8yOBiDIOM0cXmDrE5Hsbo/Yq0LlbpYpUeRuWjdT6Y54Mm6RFBgAYfbRDo+IOCDymlKNjPqARaJa0iSmu5AqOWXiugHIHNFthMgVELyCjQ+X6YL3kZC0jvZYwCMgrI6Kdz/EjvRkoPEw/evVDrpdVxtHGqAKsOUNkCrfJZtAOMto/Uu5DJzWiG6Gw3leWlsr200gu1XirHRxu9rMrDZY9/mVI+WiswaoHNFthsgdH6aWOIyglTxjDUBlC2n8vwcnMFlCU5Rwehyk8bBaQXkFJK34coTYg0hEhDvGSbMgrQKCC9l9F6Gb2H1XsZvZfR+2ljABpDVI6UH/ewWg+XLbDZIagNQb0fqb2s2stovaw6QKuHKfUwoRkmDEHS5KdM0iKztObhR3qBjs+sQjxLoxpfDtHE/xb/1FEzfp8vx31I47MYh5DWTWt9bM4QndOD6xhcg+EqDH4N4hOdFH8Qmk8A/RLNfxCaf6W+xdZK2DeYLRu+INeYue1dA3/3RbATZw/GxIgoHhPFYzHxaFQMnhcP0I4/k471X5Ar3cF2URyJxs6OjZ2XaH78PLO7Y9U4zdfgvGQlWn9BL9x/fRV0vLk5bm8g+WaSX/HVSHwiYG+g7F+mU6T1z2/ivpRhr8etdYSljrDWENYawlpN8OUEX05YqwlrDW6pIPkqaRy3LiP4ctxSTdqacGuDma8jbFVmW2WHtZrkquxocRdaZCUWBYaeF8XIWFSMimNjsdFoNCqK4cGexxzEokGmdIAu6GXye5mcPs7Yz+S4UIGbLnTRhYOosI8t6GPzBpm8QcY0yJhcjNGNjC7G2M8YellDP8odQLnSrwZY0yAqcNHzXXTRIJM3wBoHkGGQzhmEBYOwoJ/J6WX1vZy2jzMMoJwBlDtAF/Sj/H6U28/kDKCcfpTbjwr6Uf4QneOGOW4qfwjmD8HcQTqnjzX1cqYBJm+Ayetj83o5Ux9n7OMM0gsHkWEQ6aU79KJ5/ahgEBkGkWGAzu9H+f2MoZ/R9zM5/Sh/EM4bhAUDyDDA6AfpnEE6d5DOH6TzPbTJjQwDnK7PouvlTH1s3gBrGmSMg6w0YxndyNTL5R205PVxxgHW0M/oXYzBC/VuUjfImAathYNsfj/K7eOMLkvOEGdyMcYBZHAhkwcVelC+izEMspoBRj+ADIOMcZAxDTJ5AyhnkM4ZRIYB1jTA5A0yeS5kctP6IVo/wOgHGP0gMrigfojSu6C+nzb2MwYXZ3QxBjcySnIxRhdjGGQNh9icA1zOIU7fy+ql73yIzhmkc6SPMYAM/Yz+gEV9wKrsZfUuxuil8n1kvhvmDtI5/Yyhl9P2s9oBRu1idC7G4GJ0g6yhjzP2soZBVjfIGoaY/CGmcBAVuJDJjYxuZBhgDX2cYYDRDyLtIIofJ14+xBqHWP3FRxejG2R1g6zOxeldnNHF6QdZwwCn67UYDrK6XlbfyxqcUM/gGozUtVHab+L4JZr/v0bzb+tyjttbcXsrZluJ29buR+v2w61s518dB99z+dvcAWzklG3kNOvofQ2zbG23rNgLV/UMfBQTI6J4NhYbGxs7L4rHzsSce6lN8bw5v2qc5t+D8u+j+cRe0IavrHx+A80bpez5V2k+vkwaj9YbJrLncZRLTOfLCX4pYa0krJWkrQK3LqFs1dBeQ9qWkbZlJF+LWeoxrtEcX0GtNPPVhLWa45bZ2GqI1Q2HPhbFY3GaR89Go6OiGKSJVg4u6uKW8lSxjVtgsxRxKNfBFnTSRd10SRe9oBMtsLPFdrbYwZQ4mOJOZl4Xk9eNcrtRrpMxOhmTE+U6Ub6kTrqwE87voko7YamTLrIz+U7a5IR5TjjPAYttKI9nTFY218ZKLym0MUU2psjGFNqZ/E46v5MudMB5TljQTZl6SFMPMa+LKOwi8p1ULg/zrXQ+Dwt5mG+lczmUY2FzeMZkQ3kOOk96FwddYKOLbXCBnS5xwrxOlOuki5x0kQ2ZbMhkZ/KddFEnnN9JFTthgRPmSe/ohAWdMK+byuuEOQ6k41kdz5h4lGdDJgfKcdImJ5XTReY6qFwLU8AxBVaUw9NGns6xU4Ye0nSAyrWTJjvMd8I8O2V0oBwbNNgpo5M2dSKTA+Z0EfndVJ6TMjqg3k7pbNDggDl2mOugcu2kyUnmO6hcO8zl6Vw7zHXAHCdldFJGB8xxwJxOmNcJTZ3Q5IA5dphjp402qLNTOjtlsFNGO2WwUwY7pbNALYsMDGNgkc5K6xykoZMwdhJGB2l0QKMN6mxQZ0EahlWyjNIKDQ7S1G3O7TbndmK5diKHp/QWqLVAtSQbrbLRSh4qLZSeg3qeUtuhxkbk2Ih8HjfxuNGB6W24jqM0HKXiSRVPqmzEl0c7qf4O2SiljVLylJqn1DZKbaPU0jlLKlmo4pHWArUQU+GE2owMHayp/T9O8wm3ios74l6i+ffT/F/qujWRQ5f6seDWdWZufTta38FsMLMbzezGDnadmVuLWVulPDvOPCOKwWj01Nj5qBgTo9Fj58VByvZ0h3Wl2VYvvRfxfR1avg3uGN+I2epxe9143ryOcNR/Bdx8LWWro+1NpLURY+tIaz1uraOdyzFLPe1YSfLN7aiO6VqJW+soRw101lP25ZilnrRXU44qzFpB2qtpRy1uqTJzVZillrLXQ2c9Zq0i7ZW4bSlhX0bYKghbVbyuka8n+EYz2wAdTWauymyppJ2NGFcJLeVmqgIym8+c5UXx9OhoVBRHx6Knzp0/fj46+Pm+WgKVIWsF5JZRbBnFlkGujLYsYa1LKbQQcWW0ZQllKYPWpZBbBrllkFtCcQshW0xzxchShCxFyDIfMiWQKYXMIhotgswihMpopoxiF5NsKc0upNmFNLuYZhdT3MIJQaYUMqUks4hkFpFs6cSVkCmFTAktCZVKgkyJdM24Ski2hGSLSbaYZhfQ7AKaKYFoPoUWSB8DMotopoRmiik0n0LzKaaIYoqkc0gvgPQCiOZDVHSR5lHMPIqZR6IJFVL0vAnhaB4+Mc4UQTQP0UWILoKoiETxa0hUSKJCir5Q86QTyBRApoBi5sH4nQspupCEhSQs+FJ0HoR5EOZRKJ9C+TQspOl8ms6XfqRQPkmbSNo08eOX4yifoPMIOo+kTfE7ULkkacIpoyQMGjGox2kDAXMoKpciTBRhIknThdfglJ6ABgIaCFpHQAMBc3A6B6f0OKUnYA5OmXDKRMAcChrI+KBBEvXV4zeKpPQkpScp7YS+8lukJ2gdDrUYpcEpPQb17VC3n9JeBPEfkOYXOlRMeA9JsfklX9AfhObfloTB+OUT3m/SOWFvwa3rPmvfFBNdo6PHxJgYHR07f/5oTAzZD76xD7WQncsn2rxILc4vcKH7Z2lOdS6nOhsJZw1mrzLzNWa+hrTVUfZ60tZA8PWktZ7iGyi+gbY3Icdy5FiOW+tIWwNytkopb9rZ0s5UoK5GurPGbCkn+WbKvpywVZGOcpyv7OAqMK6cslXTzkbMUk3w9R1sNWGrMVvKcb58HOVSAftE1WM9ZqnGrTVrab3wAAAgAElEQVSkvdbMVkJ7fQdT3sE0dR58WRR9sehZMSZGY+dE8WRMHDkwuHsf2YRx5bilAuPKcUsVYa3GuCozU01YmjBu+V6i/rOO2i/MTZ+2Ne7e37QHW7kHW94GmzqY+g62Ercuw61LCK4MZxfj7LJxLTFzS8zckg5uSTtb1vEtkq65UJhlKWYpwyxlmGXx+EkZZikzc4vN3FdGLrhsMcGVSR8AYxZhzCKcXRwXt+hCYexCSV8dL71YGLvgn5GZKfkWFf/z6kBFZlSEMcXjmmdGhd+tDjrfjArMqBBj5km6+BqMKcSYQjMq6KDzv03tMO+bf4VyL1Y7bZKO4zJK6kA5Exd8TWY6V1IHNH1Vxgv05TiGTGY6Jz5O6ztofTvUtV2i+f/vaU45V1HOVRNLo9JIvKvieIdF6UfCtnp326qRU7QoHhdjYnTs7OjoCVEc8YTMe6jVpHMVzq8yW1pIRytuayIcjaSz4V+OzfnlZmtDh7UWs9XHHTNsdZilmrLXSzs8SVsDztVKQbqZrWS6WqTsCm5tIPhaurMOty3F+CWErYqyN0J7K8mvoBx1mLWiDVVCRxNpr+3gluF8JWatMnM1tLOF4Ospez1urflyc+kE0G01hLWS4MsJW420TNrOVJF8cztcGzlMxcTI2NhJMTYWjZ07PzYSFT178O1mdjlmrTBblpotS3G+ErNUdzD1HWhFB3zIeeAlf2j/6fPdY6IrKnpjYvDkmV5fkLD3vEkyj7dT6/cTTR2ojuRqcaYCZyoklE/Q3Mwu62CWYpbv0ldR/s00/zaZuUVmbtH4XPI9NP8WfQlxwrKQsCy8GOvfyPeJwYtpjrHzv1HfRvMLUF48AejvxHrB12j+tYsxZt4EzSeAPv6q71cHyjUzeZK+keYdKLcD5XyN5l8DegfKnaD5RUD/Bpqb6VwznSNJonk71En6v0Pz/wmgX6L5RcH4xAnGt2B8y/jIigmaj3dcacH5le3M6s6+V0Xx8NjoGTF2PhY7HRVPHjt90MzubOdacX4NZpWmhGbcXic50v2TNJdQPv4BVhD25ZitvsNaS/D1lL1xPCfeQNkbob0e2utpRz10NFD2esxSS/C10NGAWavMlqWws5J0lBO2GtrZgluaO5h6urOBctS1M1XQ0dzBVuPWmg6ugnLU4dYGMxd3HJUqXsYr1mulIB3nKzFLGWUvx/nKDrYSdTa10bUY2wr5p8ZEz+joMTF2Ljp2Niaej4qHvZH9e8m1ZrYBsy7DbUtx21KcL+9gKzuYJpJ72Bv8WBRdojg8NnZUFM+LsTFRjIri+bHoiCgOx8QhIdBhtf+lg9zYQS7H6BqCK5fCZIIrwyxLMa4c4yrN7LKLY/Cv4vtr+n6aS6G6mVt8Ic0llP83af6vhuffom+m+bfx/dto/u2SQu/vueaf5Pj43Qq/HBxH+YVAb6dNF8K9A+VIMjOmb4zlv0bzryrnAn19XIrQpaj8O1H+H6J5XJdo/kNnWi7q4hKPzb9sgGVrxm0rSPuqNrjp3JhLFE+JsXOx6Llz50+OxkL2Q69/Qa7CrKsls2bY2YrZ6glH/Xgjxq/rGwNzs7XJbG02W5txWzPhaMTtdWa+zmxtkjL7hH0lwTfi1jrSVodZqzBLNe1sJG11Zr6acFaZbeVUZyPVuXw/WwG7mjqste1cnbQea+arcUe1ma9p5+oIawvGLYeOpnamiuAbMUs9aWvoYKulfaFSxTrB137ZAMC6BLcuIfkqwlqNW2twS8snbSu9oX0xcST6/7F3H1FyVdnCoN+oRz3rUY+6+/8Hvfpf//tX9+B1v1dVrxweZBFQFBRFCSSlC+/SyeGKKoxAwhQlhAAhJCGEfPqIa84990bE9RHp5dJISqVV+syI63YPTkQo5EASEiARWnvFuhkZmcDk02afffa2TQDTthYdZ8GG84L2LiOGaNHFKmVIW4u0F5G2lpbKKDGElTdMaHdgyDCmyA1aw7AAbNvJAiwCZBxnAWAW4Pzp/mM0v4lOeJH4IpL+zMmrOWkNoZyVKlmp/Ntz8xvXnPx3kbii0nKNxPzmNb9Zx6//+R9f8xvMyq9B+XU0Jwl74YFJPlHQnETB90vQx28krqE5m3iCjq/4SWlO4Ucp/GhJ8zul+RWzXEjtu1hzkqGTaS2tuH5giAKYduyMbRmmmQWYPT/OxeJ/Y+QanAozSlhor2fVwPUov77mfk6PsGqEVaqRWsOqEUYJ01I1q9TGkkFGCWMtyOuBeDqCtSCnRAS9FqfCXMrLaOtotYKWwlSyrk2oicZrWKWeEknFn/zjaigx0ibUHGkOtKLaNhzEajWnBhipipVdQsqf60aXg4W7/gR0Ti1HShmnVGLVzam+JhTE0gcm9NswZ1mWY9mmMQ8wOXiBamZyiT+rVDDKGlZdw+nrWKWCkoKM+NLJwQM2nAIYdWDGgVkSljNtWTOmMW+bjm1a4MwDnB2ZOIrEMJt8Acl/QtJfijQvR0rZt8fNan7Nuvkd0jxfObn2l9dX/s/XDCb5p2sWXm6X5pfXXv747Sn5t8V3aV6cm39L3BbN2eTjJc3vcc0vX0VU+PJalRYtyGo+WqxP6p8Y9qDjLDi5+/3zGWtA7vyMlqq5lI8M0c2NbbkpzVUvrbhoOUCL6+nky1FhQyuub+PX0+J6Vo0wih/pfkbxt8X9VLKeEV9r4dZTYoRRvaxeQSueWHxzQv9H1+n9evcXbdzrUWETI9dQYqgFR1q5l3n5o54zh+cMeXIBocTfmEQ91oK0VBZv90YTa/L3/r1F4Uaqi1MqeaWSnGdizX+cCo9NygCzAAuWnQEbbHt+MdMlyFsowUc+ximuHL5qJVJdtOhiRH8L8rdwdUrXB6MzLQboNvQCnAE4BzBumpPgADjgmAsAo/MZDiXr6eQ6Rv5LDmKpnJXKWXkNUtZcLw2/Juh5r1+8OiX/llPQ26L5zVZarvex62l+vTI6Ep8rimeR+Oz3yc2R+AwSL2n+LaxfMzGn439gxVxcAfrlD8WVltupOQH9J6U5mYhb0vzOVloKx6H5Q9HINTUnG4hauVeHJ3jbngbbcRzHMOcBpk8MNFPJepIIM3KETNy92dwcacFYspqT3uk6vX9kKjYyFe3p+yqR2saIL7XyEVqsZ6RNdPLVrr7PRqab+y4ciOtvxxLrGbmuhavr6fsa4LQDpwFOTc4npfSnTOItqeOD3v79k3MSwHmAUYBRG/oButrQJirhRWo5I6/DOhmT6yqazOVHihspbl7zMGIFr3mQ4m3h/byyFWDCsjOGPQOwYJlZgKmOni+jfISTvUgpY8QKch2JlSqR7GKVKlqqYORKpLhp0RUVvMcZz3E6SCdekzo+6Dy158IEfXFGmZk/MTN3JpM5M7+onRr4nBKCjFjGyi8iZS1Syoo1J+/cSIZOOmSQsjb/U98Za5BynYYW8UVOvpFYfXVcs9HlZuKGNC+YfrXm3xWE7GfzfF/2XU56tljzYrW/Ja6peQF0gnix71dXWopZJ1+SLPu74qmC5qRiniudJ1aWNL+7NWe16lvoUCyKaj5dU7w1lIzQYjUfp9e04vpUz+6seR6crGlmbdt0wHBgRO3+iBIjlBjJDWy56qLQ1beHCl2MSAtSUpASa+TODw3nJMA4wDjACMAQwMCcofadb+g+fej02aZFOwXQPZNJ2NBuQ7fSvreFfq/ndAPAuYx5qu9c1IGTAGcBhh0YBhgFGM/fbp217VkHJk0409O/Nyr4WKWM1yuxVoHVKlYqF1IVnFpOiy5yFop1j6D7qEQ5r3ljcT+S/paxOyxn1rBM21mwnCmAyXPDXAuznkn6eKUSiWuxXIHlCixVYbmCl13kahKnVLJSJSNWsFIVK3tY2UcnfbG4Lxb3N7DeJhSM8XVscjOb3EjFI1TcQyXIaeeL5PwTyRVIrsjr/B2UXx43rTmWCy2SlwLLa29B80JnCymq3F7NCeic/Dx5KNReblnzq4OT/kS+y0nPssk/0vE/3AjlV0YR5Uh6OiasYpJPUfEnWPEPRaw/wSSfYMUnizUnQRpdWPHJG9S8KJ5gE0/QwuMFza91Y+gH1fzqLc+lTXI/ruYRPh2h5QCn1bdyL5+9gAAmHciapuk4YDnTC5b6TWMwnn6VkSNIC8YkF6P4WTVwzdy8oHnhS0qMIOlv86YCMA4w3dVLae1HO3oahkb5rNPpQA9AH8DpqQVR79pDC++KqU9s6M46XdPzug2nFs0eJf1VG3oLSx+MXOQN5zTAeYALNpydmEqdH5YUrXVmetxxFgCG20/siQlBTqtipLVIKcNqFZIrkLKGU9dhzYsUPy1WskoVVj1I8cbinjaOHH6OApiWY5v2DMD4XDbVxvyVk2qQXMUm18S18pzmcgXRnCeaq+WX8mW5AskVjFzJiJW0WEmJ5ZRYTksVrFKB1EpGXkeLL9DiC4z0IiOtJVl5keY3GyXNf4qax4RVN6I56Vy8NzQnz8Wal+6C/viac3qIT0cYJcjKGznxfRvOAMyaZjabcWzbBBjtOnWwkV7PaRuQFiRNKUTz4gy9kI/nd84FSaUllqjrOLkP4Jxpn+8/x7Vxr7cJdVFhAyO+QiVekTreS6rvx+VtnPh6jF/PivWUUB/Xt47PNU8bbf0je3j1zTZ+I6+/1CZUU4mXEum3xY53ku1vYe0VKrGplXu5jf3g4tQgQAZguP3E3pgQ5jQ3p7gYsYIRK+MpH9bKWHkNK7tY2cNpbj7lZWUXp4TacDh94lOAUdOYBwDTWgSYdqAPJd6g4iFO9jLSWiFVxcprCrk5L7t42U1A55V1vLoWK2uwsoZXynnZhSQPl/QjKYAVH5JdrFSJ5AoyaSDfNbg235iY1/xWTP++mpN6Cyet+blqnqu3lDS/XZqX5rT8OJpfcXuIFNDJJU9K8mJ9fVR4KdXzJcCwaZMdx7bjzDlwTkx90sZvxKlaWvEUZ+KFZJzEtTRf33cuCjDuwGjniSPNXJgce8ZEXywZpKXaGF/HKy/z6gZGDAqpMKdE2OT6BibUiHzRRICWwowSpGUfJXlZpbot7sep6tZ4FaO62xKeFlxzcvCg6YxZzjTA2aS+nYpHkOIWdB8jViLJI+g+kj5zmpuVXUh1ReNlSA7GErW8+k7G7gSYA7ANc8GBGQcGsfQPKl6DNS8jliXa3bS4Billl2vuymtezivrsLwWy2t5pZKXXVjyYDHAS36iOSNWENCRUkY0z59MritpXtL8HtD86kpLSfMfXfMg3x4ifYeMEkbKxgZqw+g0DzAOYGSzWQAbYHYu083Et1LJDaRvveie56Uk/dqaxzee6m9zYAJgcmYhdSTq49tDtOgR9GpeD3FKCKvVvFbDit6YUIEkH69FeK2WlcKJ9moyIpHXA7TowWqY7PzMD18M8mp9FL18fowGmMiYQzb0Ho9tZMVqpHiR7OIUN1Z8SPKwUqWge5HqoqUKXvdhNdyCw3TyjXmz04Fxw5gCyADMOjDY0ftFEx1BchCplVivpKW1uVpNPnKXSNXyfOnchWQXlnIJe64Uo1RiuQzLFZxYxYluLHmwVMVJ65D0AukwYeU1+V9YVdK8pPldrfmls9DStoqfiOZcyse3hzg9grRqpNYw0iZO2TqbbXfgou1kAGzbWgSYvjCWiPF/p0UyxLFw1fOykktx3byQm7f3fgMw6sAkwNmDzUFWDSE5yEheVnYxciWZmMhr3mR7kFf9SPIhxU+uFJFsGqkuVvZgLchKIUGvZaVQPFWDFH9MqNY7dhn2GRtGAIb6Lxw7TlUjOcLKHiS7sOphki6s+EimTEtlSHUJqTCVrGvlXxmd5h24CGCAk7XsSYCzXae/amFrkBxklSqkljNyOZ9y08lyrLqRXMEqFWSmbpHmLk5xI8mDJU9e8zIsryUJO69U8jKh3IMlFyeVI5FQ/mIO5R+pbl7obClpXtL8tmgeQ48Szcle0NIp6I+sOa24GNXLabWkcYXT6hvYWr13lwF9ALMAi0Z2HhwDYPpE/9FmdiMlRgqZeEHzqyfiEs0psUZQ3zOcXoBpgJGE/kGrEEqk65Hijbe7GXkdJ3t5NcyrQSR5GLFC0L1keAsrhbAa5lNePlUlpD20VIG1ICP6E+laRvJiLdiKaicuqgDThnUBoC8mvE6L9UgOs7IHq1Wk50TQApzsp+KVWHcJaV8b7z0Wqzk7FjXhwmJmBgCM7DzAuN75SRsOM0kfVt28XsnK68iEXnJqyioVtFqW24ZRaHlUXZziIvk1SdWJtlguw3KZIFcKsouXqrBUhaUqTipH4tpLjl9ymXQoljQvaX63al7KzX9amuO0j0v5WKUa6+tZpZqSglxqfQu/obvvoAUDAFMAhmXYjp0FGO44ua+Zq6blUG7uChl4e8VY81QA6f5CT0ssvvnCxTYbRgEmRibpJnZ9rh6ilgtpl6AFsBLi1WBcDwq6F6tVZE4LmZVIOkP4lJtVqnLzbCUvVqsbad+Zs18DjIEzDzA8MNxwjArQcm53aB5Zl6D7sBJiRD/W/LG4jxY2nzl/1IELAHMAhmXNAUwq6a+iuBopbk6p5PVKXienlz5O9ZG7o6xSdh3NKy/VXtRy0hWOlDJOKuekciyW5x7kCixXILHsqkJ5QfObalK8c5qvLmle0rxUN/9BNSfX9Anrt6b55REm292QVs1p9eTyPasGkFrTxK4/N9ZswTnbnnUs2zYdgIwD59Su7c1ciNNqOT1CyW6hI4h0P06FadmXu4ukeVjNw6UCSAvTUrgtHk6d+Nh0BgAumnAmqe+I8XVYC7JKFadVMZKbUwNCKsypPqx6BN2HtSCvhwpbLHg9wGo+RvUiLUhJfk4PReM1FL8NYMg2pgFm5xc1in8ZyUFWqeD1XKmdlHEYyc1rNaxS2yqEWriNpwYbAUYBMkZ2DmAaoF/v+LwV1fJ6iBLXFY1B92DVk99ktI6V1yG1stBmfgPhQnIVr1QyYhkjlnFKJRmFeH2aby03X/Otphc+sIZX1yLpBSb5l5jwHJNYzSvrCsO/ikxfzcnP59X+tttDN+b19abpXtfx26r5dePOaX7H+s2vjB9L82tuec4tHsK5AktJ85+C5l6k+3N394nmmg9pYaSuPxatHxpnAEYdZ86xTbAdy5py4GSqd+dxqpoSa/h0HWlYvDQ3UfOxmg/pfjJyi1UjtByKxTePTCQcGAMYOz+KYvglTqnmVF9h0DkjubHmx6qHV/NTD7UqrLt4PcRrEaQFadkXEz2cHmkVAkh6A+CcZU8CzNr2WTn1z2Y2wKkeVilj5EparMzPwvXE05G2eDAar48Jrw1caDJhyHKmwZoHmDWtU1r7Zy1sBMnBWHItUsuLNlr48pqTm/TrbobynObcDWn+fermN6o5J7+IlTVM8i+Ctg7La2P8ny8D/RpqlzT/6eTmd5PmpUrLj655db7MHS4sLWLVEEnVWXnzseiGCxM0wJDtTBnZRXAAYNaCc6nur9u417H2CpnfUjgUZRQ/0sJ8uo5VI5QYYtUIowRbcE2q+ysbzgNMWNCfVN9nk+uRHEaKV0gFhZSfFiuFtI9MVuHUAKcGyE5nUg5i1QCtuPj2APmL4cJEDGDcgUmA872nvolyG6hEAKthpHg5zY31SlZdy2kVrOxixGA0XtNIbxwcjgIMOzBl2pMAo5bTK+ufRLnNnFxLJSuwXonU8vxGiwCnBrAS4BQ3qYazUvldrXnxAgoq/mdOfpFX1zLJv1wrQ//um/3E5cKIxJLmP3PNiyfiljS/Oc2F9vo7oHlN8VTFwrxDRo6wSi2vvxzlX+4fagQYAliwTQtsB2DRgeGOEwcb6c2MtAGpNUgLkpEs5G8CPlXPqhFK8pNVFVjf2MK+NjopODAGMD54vjGGX0ISGYfrF1JBsgmIVao41UOmKpJFz7llSZqPVlyU7I4larvP7AMYtJ1xgPGxiywRmeyHYyQvnyKrLdaw6lpW9rBiLZ14rX+o0YJzANOWMwUwmjF1Xnw3ym1CUh1S/HzKzcjrWKWssGqOU0JYCXCyl1NcZOXQ99SczCv/sTQX2ytZcTUlPM/JLyLpBU5+kUn+BStrLtP8urJfV/NvBb2k+b2p+SW+S7n5LWuO9JorNP8+p6CXR21+OCK5oB9GWjVS6ziNjDUPxkQfI9cwyb+eHWkBGLasGdsyLDNr29MAQ7393xynamkpdxGUT9dwWi2rVBOCGdWFdA9OBynJT4mRZvZlgNGsMQrQxyW20InqeDrCiEFOCZF+RE71Cakg2V9BOhdzIwR0L6v5KDHEiq8vGJ0AE7YzbsKZNvYlVqwmm+EY0U+LHqx7aGkt1is5zc1I3uPR4MmBYwCjDkwDzDow5sBJRvgrVtbH4j5GcvMpNy2tpaW1WHddR/Oqu11zJrGak9YwiReZxGokvkgJzwvaOqzk1c4hvi4f36E5Af2KIeYlzX+Gml92L7Sk+U1pjtN1RPPv39NyheZYr8tpnmtECRPNycRavj3EKH5W3nC4pSbdsx/gPMCcbS0CZAAmHRgYHGmMCi/FktW0FGaUMFJzmzG4VADpHlqpInV5SnY3suGT/U0AowBDw2NUMxPOb5OIkL1xWAtiLUgWEmEtyBU2ROtepIVj8Y3nxpoARg1zDGA4irZRQi0re0h9hvwGsmGO131Uwt/G1YxNNQOcyxqjjjNjO+OTs2ob97dWLsBIbj7lxbqLZOVC2oXUyqLdoaRu7r5dufmPWmlZm9DdbKKcEyt5pZJNriF98XTi+WvUVa7d6FLSvKT5NSotBc3Jzf7SKegNBd9efyc1r8ap2tycW93PpQJICyK1htNyP0JmbHFaLVI2teGX5PZPM+YpgAmA2Uxm3HFmACYujAlI3MpIm9oSPlr28elILuvXIzHRw6guLuVDWpiVN9CJ1y7OYYARgHOi/m4b7+W1CKcGBL2W12qwGkaKn2hOzkKR7kEpF6u5aamW4rcCnAOYBhi7MMEej62nk0Eh5aeVKlbzkB1ySHFzqo9K+KO4vqN7H8CADaMAUwATF2c0Tn67GQfi6RAtlTFyOauUYd3FaVXkblFud6jm5jQ36VjP9R3e3ZqXsXH3a2/+29qq/wUlXWyigpPKKWF1IlWe72N5nlOeywX58rKD0OtqThZT3LDm3+F4SfO7V/NSbv6T0rz6Ss21MNkpSqAny4M4rZaRa1pxPS9/NLuYBhgBmAUwLXMRYDZjnpLbP6GTmykxglPkKDWC9TpGCSLdw6huRgmzSm2rEEimtwKcdWBofIqK4nqsVrOyC6thXosghdRYijRPuVCqkpKrWnH96QHKtMYBpheNk0jcEo3XIDnISFW0UsWlfGQsLSt7OCUS4+uS6keWNQgwaztTAONjk2KMfyuaiNCKC6mVfMrNaVWsUsEqVUh18Skv1j2c5s43KVZgreJSF/ldrjkWfRXe//V/+p//hRPdnFjJJNYKahkrrr6k+WXxHT0tJc1Lmhfq5iXNb/0U9Ba2VXy75oXBW7nB5alALnLthjWcXsNptcVbh1g1QiU3sMm3By/QAOOOswCOZVsGwLxpnz8/yjZSL7fgCE7VMoqfVSO0HGA1D7lritS6mOhpE6r7zjcAnAU4x/Lv0YlqIe1hlSqse7Dm51Qfp3qEVJAk6YxWzqXdjOJvYjZlshccOwMw3nFifyxRh1NhWvSwsodR3TGpgkv5WM3HqgFarD/aumlyVgeYta1FgLlM9kQb+1JU8PG6j1XKWKUCqS7SwngpcpRXkChozimVt6A5p7iI5uSmKC2uKd4l9ANXWrBcwUnlSCxD4lo2+QJpccHKC5cVWKR15K5TbhX197099LPT/J7vNy++PZTbUHGv3AVlhIdp/iEKP0jhB2n+oXtD80gedF8e9EhOc70mX1j3spqPVSO0uJ4S3pD0vQ4MA8xY5oJjZ2171rAuZKxuMf3Po9EgUutYpZqWA5TsRrqfUcLRpJ9L+RglTMX/tmi1gzM6N9/VSIVZ2YV1FyOXJ9pJ0dwrpPxY82PNy+oVOO2LJYNYfs+2Z8ExFozeZOqDmBhgNTdS/Ejxx6RKvt3Pam5KrmpL+FrxhlT31wBjAAsAs4YxSKP3sLKR09yU9ALS1rFKBSnIkKle5O+Pa2iez7Jvi+Y/Yt0cy8TxNUh8kRVX5zVfcw3KxcqS5qXc/MY1v3pbxd2u+T2Qm1cjrbpI8ysy9EviF6avsGqI0zbQyZcbY6+PTyccGAKYBlgAyFjWlOUMnRthmplX24RqRsntk2NUL9L9jOpiFH80Xiu3fwow7cBEUtsai5NjTzIaxcWpHqx5ScrMam5ODzVz4Z6+AwALAAvnx2g6+TItBxjVJaSCSPEyqpuSKxmtEul+Rq5rol8xnNMA0wAzABdo/BaT2EQnqhnJm+jw0PKLxZrno7jMUsVpVVh1c4qbk71kUvndrblUhZIVbKIciWVscg1hPa/5NW/zf/+b/aVT0J+j5nf1Keg9pnnNNUDPm57XPIy0MHGZ0yOUGMHqa4305lTPl1NzmgOjADMAGceZAxifN9JdZ3a18esb2SCn1XN6iFHdXMrHKH6s1x2L1g+P6Q6Mjk3GKGEDI/p53cdI3ng6QtYxE80Z1cXpkQa6ZnwGA8w6MNFx8stovIZVA6zmEVJBVvYg3UvJlW3JMpyqbuHWD020Aoya1qgF/QltB5OoZ8QgVuoYMSikPay6lnS156NAuTsPOjkF9XCyl5O9ZKbu3a95JZsoR8kKNrkup3lu91BB6uLSeUnzkubfrXlp99BPX/PIpT2fRaDnKa8mJRdGCWK9DuvrkboeKRsb2XBcf+f0uSPz2S7LGQGYNa2LDkwADPefo5WOz1rQpliymtRzYqIvJgZYeWMMbwE4NTuvcol3Y3E/1j1IDmK1utCkmM/Na5rZzQZ0OTC2aJzm1bdjySCjBFnNx6k+WqxEup+Sq4SOYDP2iel/WHDStC8ADHX37W7mQkgOsrIHqzVYrWalKoo+zSsAACAASURBVE6pZJWqS3xfRnn+HTKnhWh+D+TmchkSy9jkusty80ub5FZfZXpJ85LmJc3vVs1J3bwmH5ebflVujlNhPp3reOH0CKMEkVaN1PUt3EYsv9c/1ApwFmAUYNKypgCmM+aZCxNsC/taM6rltHpWDTGql5ZDTShyYnAPwImeU1+1Yb+Q9mEtGIt7eD2U7zf3sXoVo4Sj+G8OnHRgeHxKiQqbGCVIywGkBUkWT8luLhWg5UBU2DA0zlgwCDAyNIZacIRWXJzmpsVKXouwUoARKwXde5nmVzl+SXPFzSnuu79uvgbLawtLKgozFC/fC3pF10pJ85Lmt6L5XVo3v8c0Jwvhcu0r5Ngzb/ol4skpKNK9nB6KiR6hI8iobkb14lSY02uQWofU9ay8IZZYT8Vf7Rs6CtDvwCTAvAOzDlwEGO48+c2hFh8t+1DKxaXdOFXbhCIOJAaH90f5EKf6sO4R0vmrQ+SCqF4RE31Y3mrDKYDzA0OxVr6WzGvk9BBS/FjzU3IVp4dacFhQ3wMYAhgDGDgefamZd/MdbkpcRwYrMpIbqx5e85DW8nxLYrHjl2roWHVz36Pf/KelufICkv5CDj9ZcfUlzb97SEtJ85LmN6p5aVvFT1nzmuIOxbzmHqR7+HSE00NI93ApL6O6kRYks7oYJcjpEVr2MXKkjd/YRP/1zGDMtM87MOXAjG1PAwyfHW1sQhFa8TBaJasGWKWWjm/kpM2cUo01P6tUYN2FtSCvRZAcRIoXpSopyS+1b7fhFMBg9+lDLTiM00Fyp4mVfZwaYFQvI0eamA1TCwnLGQYYbT+xp5WvRVqQ0yo4rYpVqljZxeu+3PXO62p+qVsRq1VkHC5S1t4rmj+f01xcfaXmNzx1q6T5PaF54bvLLjmeWEaC4ZfS8RXX0Xw5jZcx/HIaL6O4XDJO4UdJYn59za/m+OetOQlye6hQ5v7+mheuDl2at6VGOL3m8o0WRbWX4l6XVADpfrJQlFVDrBoic3HzHS+1jLQ+Ft/IJN8YHG0zod90JixnCmD81NmmNqGOln2cXsMq1axYzUphkphj3cOpPqzWIDmCFH88HeBS3mgilNS3A/QBnJHSO2PJaqT7eT2E5CCV8PJahNMjbYlaXv7IgT6A4YzR3opqyTwvwneRsG5OuVaN5arI5eZKJXdL/eY/pdtDa7CypuB4oUPxu1pZvudE3G+Pe1Dzu6fffCUSnkTCkyixDCWWIAJ67vlRlFhCCcuZ+Co6viIqLKGTy4njDL+c4pYy/EpOeJLFq2i0ksXLae5hhn+IFR5m8CM0/xjDL6WEpTE+f91fWMIIS1j+UVZ4mAQjPMwID1Pxh6n4o5SwhBKWUMJSqvCxG46C5jT/CCM8SvOPXMX6IxR+uBAM/9D1gsYP0vjB4mf6HtI8xKqh4s1ERRG6OvKDuq4RhHVa9jFyTQveJHV8OpPpAphczF50YKynfy+VrMutxZDDSPEXcmSshjm5Np+qV7Gah5Zq2eS7NvSacCKp76DECE77YgkXK/uSHTWM5KWk4HGm5sI4BhgG6O/o/YIRQ6xSRY4x86Dfguau2zV168fVnEwzz215ll4glF/qN78lzb9rIu7PTvO7JzdfiYQnUXzV9TVfyiRWEs2pxDIqsSyKl9LxFTF+GS08zvArabwiyi6l0VKaKxZ2CSMsIaCTDJ3mH6P5Rxj8yGV68g/lwX2M5h+L8UtiZJQufuQmQng0xj0QReSyzyMUfpDCD+d/80MUfpi8c+mVe+CawQo56HN/2Vz693yA4e8nr3eq0nKF5rel0lJ0rf9S3LjmV5hOljuTLc/kfdJpHpP9bYkInXxrcl4jPeOLZldMeJ2VQpzmxmqYU0JIcSPFjZUAr1RjZT1Wq4W0h1HWcKoHK3Wt3KsWdAAMJrVP23gPn64gZW5SQomJPir+KsAQwPjEFEvxm5AcZmVXQXOsekhwqgf9/DQvnIKSi6C3JTf/rom4Jc1/spqTSstltXIuvpzLF1sYYQmTWEbHl8b4JVR8BRVfQSVXUsnlrfjRNv4xSljCikspAje3nOYeZ/iVDL+UIMtcnmgX/EX4EYQf4fASls8Fgwvx2I0XWPLxMMXfH+MeoIUHaP4hWniAwg+SV4q/n7zGuAdi+D7SP369xPwK3GPo/hi6n+Lui6HfxbjfkNefneaF4NO57c/kgcjOqF5G93DpcDRZeyz6CsCEYVy04Xz3mf1MMoJUF1bDWA1zqq+gOa/Wc0qIT1XhVDmnepBU04zqZw1sw4DasY+VwpxWgRQ3rwdiyTJeDzSh0NmxowAXDLu/vffjJsYbT9UwkpuTvVjx5ShXfFjxFV3i/9lpziRWlzQvaU7K5UxiGYqvRPGVOc2FlZyQ+5IRHkWJJQXNY8LyFvxoNL40lljWxj8ajT/Uhu9rww9E8aMUt5zBTzJ4FcOvZPBjpAbCCI+y8cfY+GMsf6kazvJLWX4pEpaRBw6TWEJ8v1nKGeFhYjcTf5ARHmbiD9L8Q+SV+F4wnWieK4hf9crwD1GktEJwxw/S+EGKv5/h76eF35PXH0LzWyqz3JDm16H8hjQvzs0vaa4EGTnCyDU4VdvC1aW7DwKMAgxfmGCZRD1S/FitxmoYqx6surHiw0qAV8NYCSDFLaT8SPGzUigmhHv7Pgc4193TGMW1vB7g1ADWglj10IkwLbzrwGkbBvrOt7RxdVgNU0k31oJE8LzjV1z7/Hlpzklrcr2J+SVEt6x58UTckuZ3oebLmOSSvOarijRfxQmruEuaL4vxy2LxpVHhMTq5jEospZPLWrkHWfExWniAEx9BiUcp/DCNlzDcCoZbwXDLGPxYoZYS4x+j8ZIofiyKl0bx0hi/LMYvozGJXEpOcw+zXA7TmHATEeUfbMMPtOGHovyDUf7hwmtMeOSKd8grFX+Yij/IxB+84pXi74/y9xde2/B9MXxf7h3hPvJ6F2tezPflB6E3pDmprhQ/kHtG5H8mYqKHEmsS2scLRjfA8OikwCQ2ITlIZiVi1c1rHl71c7JX0H2C7kOKN3+NKMhKgRjeaDunpqY1NvEqK4XI7FxeDbai6sHhKMDZ2azUxLxEJ8JI8ZL5LbncvDgrv2HQ7zHNb2Ol5cbmm5c0v3s0TywjuTkJRliCEsto4fEoXhqLPxqNPxTjH4viR5nEshi/hBOfamVXNlMrGtpWHm9d0dC6qrH1jw0tzzQ1P9PY+sfm1icbWlcdb33qeOtTx1ufPtb29LHWZy5F29PHW58+3vpUQ+tTDa1PNLWuampd2dS6sqF11fG2J248jrWuujqu//lVx1ofv14cbVl5tGVl4flI84qjLSuPNC8rxF2pOauGiOYFxG9B8ysoJwehjOpmtHJGK2c1Dy3WU9zbNvQAnBseY+j4RiQHC/3dvObl1SAne/mUl095c/srdBefcmPN38wE9fbd8xml/cSHMSFIJd2s7EFyWFBen16UstBOJ1+NJcOxuAcpfiEVpkVP7gi0mO+fpebkCJRJrGYSt9DWcmsTcUua/2Q1J5WW5UxiJYqvRIllXJzEci6+nBNWMvxyFF9FC09E8dJY4uE24X4muYThlzbTjzVGVzRH/9xGuTH/iq6/39m1vbt3e3fPjo6ej7u6d3b2fN7d/XlH92edPZ929nza0ftpe8/O9p6d6ROfFqKj99OOEzs7e3d29u7s7tnR1f1xV/fHXd07u7o+u4no3tnV/cmNR3fPpzcSXd07u7p3dvd82tX9Sf5f7OOfr+asGiDnn4UHRvGzmodNrWP1MqT7o/Eatf2fAJ0A3T2n99LxOqT4se7htCpOcfOqn1eDWPFxWgWrVGA1zEqBwi4hTq5tZTfK6fc5aSOSI/F0CGv+qODt6f9gcrFN0La0CJ62ZFmiPcxIXlr0IMWbu8ypuH/mmhfn5rex0lLS/K7V/NIHuPgyLr6Eiy/JgS6sZPiVSHiSaB4VHmvjH4vxTzbGnjrc8IeEsqFvYNf8YmJxsdM0+wDOA5wDOAtwFmAIYBRgHGAcYBhg6LtiOP+xYYDR/M/e4OuF/I9fKHr+lhi9mRgu/ve/m24PEbKvV2y5hdycVQO5TZ6FaYuaj1ZcOB3Eag0SN6gd7wOIF+eOR7kNTLKG10NY9yDVxeshXotwsp9T3Ky6FqmVWK3GSl2uf1ENkMVyjOTNj3DxcaqPU0J0MtAiuGISWSG0lnSsM5IXa36surF6+SX+mz8F5RTX97k9RH72R9f8dnUoohu9PfSz0/wu6jenE6voxKqrNF+C+BWIf5xLPMHwK2P8MkpY3satakXPHml5MYY3Ts2xAAOWM+LALEDGdOaz1qwFcw7MOTBnw6wFcxZkbCcDMA8wBzBrOdMAc4Yzlf/MvA3zDmRsyAKYACaA7YABsAiwQF5te56MYgWYd5yFwjNAJv+8mI+M45B3MmDnH64bCzcc5PMGibtV80J6/n00L+43L4DOqF5WDbBSCCsbKf7lFnpTC1OHxA1Yqcv1JqouTvWRSreQ8gtpD5/yYrUGK3VkWhanhJDiF9I+gjWnhFgpzIrVTDJCJwNcKkAp5VivjCZeENI+rHmR4mVlT17zqssdv86QljuTm/80Nb9svnlJ859Xbn6Z5ihxKTdH/ApOWMXwy2P8kih+rI1bxcTLGqKewQvf2HACYNyGOQfAAZjPGhaABWCCZViLpp1xwHTAdgDAAcuyAGzLMiw7A2CadsYBw7AWHbDnF+ccAMsG8ntsGxwAALBt03Esw8jkftAyHMdyHAvANs0sgG3bJvkWAACA4zjggG3btulYlgUOmKaZ+11XvwIA2Dcc+T8OAMBPXfNCIeW2a37tbF3zsZpb6PRRciWjhHn576L+vtb5gZh6M5l+hTSGC2mPkPZwmhuplUh1IcXLKEFOqeaUak6JIDnISgFG9LfxnpgQjPF1MbyRTbyGxTdY8XVWejXG11CJANb8nOZmZRcjVcXTAVZ2Xca3EuLUAKu5Wb3iRkC/xzTPUS6+SC6F3nKlpaT5vad5vnS+nMWrGO7xuPxEK3qYSixtZp8+ctw9NSs4MAQwu5i9aDsZB2zTNsirDYbpLNow58A8OFnHNsEEsAAccBzHcRzLMnJEOobtZAFMy84Uo2lZDgBYjp3DHZzCc3GYtuXkP0aeHbAh/2raBlz+zuWv3yt+uprz6cuu7F8xRvEOaq5XsXoFo7oakWvOiHae2N3es7Pr1A69eyuS1rdyvqiQCyoRiAnBZi7cwtW1cTWtqLoVhSmhllc2yx1vdpz8R9/QF0PjB0anjk4vRGcW2bEZanQ6dqJvbxvaxEohRqpKtAcZqYqVXYV9F3nNI5wSymv+88rNSWJ+W3paSprf/ZovpxMr6fx3L90eElYi/gmcfJISlrTxj0WFJ5vZ8rGJKMBENjNr27bjWA4YGWPecrIOmA4Yhj1jwQzAHMACOFnbMsBwHAscgKyZccC2HJPk145tWmbWJrg7FgGdWO84lgOQNQ0bnILpDoBhmcRu8lAchpUlv9wGq/jh+vEz0Lw47qjmfLufUd2sGmpgAgbEZ7LC0ERL78C+7r4v9N7tSud2reszvXt3x8l93Wf2dZ3e2zd07Oxo0/Bk29gMNTXHzmcF09EAugG6AdIWCPNWy8RC0/nxxuHx+OxCL8C5oZHWRtrDp7y06GJlTzzlR7Lr0oGn6uGUEKeEWM3D3gDlJc1Lmv+cNM83mycej6ElTGJ5jH+yIfrcuZG9AMOWuQg2mFlS2TBtMBwwLTAMmLNg1oJZE+YNWCDvA2QcWDBgMQOLGciaYGQdYzG7YJOSCqHVAcc2AWwAE8DIVc8di5RTSJmluPTh5PUvKrzkayGOY9uFNN+C6/658TKLDZfr/9PVvDgZ/wE0v1Q01zyU7Oa0Wk7d3IZfUTp3dJ/Zf3a0cTqD562kCd02nDHhjAlnLDhpOL1zmc6ZhfaLM8qFMWHgLNXd06hqh5Li/nj8a4r+pLHlraONr3xzfPORpjdF5fDIWDvAkA2p47FKRq5kZRen+piki1f9lyjPd5qzmo/Vbugg9F7S/Db2m5c0v4c0X5afobiKE57khFXkTn+MXxbFz2mdb1rQYZqT4AAYADYY2UXDnDdhfni6n5GbxS6K72jiO5v5zjbcHuU76HgXnehu5bsaUWcT6mptlY/3DndmYcECI2tmjEwWHDDms2ADOGBmL9VeHMeyLMNxHFKBsW2TPDuOk80uAoBlGaZJ0vzcH8MwstlsroB+Q3/sG34FuHs1J4KTeVt3SHOc9iPdT8uhWDKI9bpYoq6ZeTXKvcslPxakXXxyD8vvpthdUfqzNnpHlPmEwp9R+DOa24X4PQnpgJo62tnV2NPbeuoUGhyQJ6dPOTAKMGrDeRuGAAYyVjKGNzKin9OqsO5ilSpBC9GJqtzWZrJfVK9g9SpW87Fq4OepealuXtL8Ss2TS4o0X4mlR9vwA0z8Dy102ew8BhgDMI2sAw6YxoIDGQumL5p9j/3p3//g+t2z4Qef9P92pf83KwK/WRH+zfLwr5YE/mNJ4D9WBH+5KvSff6p78Ongg0vW/rpZOjQLF01YdMDu6uqZn8kai05a7wQburu7+/v7L14cP3XqVHsqPXVxWpWVsZHxM6dOz07PiYlkd2fPucGzqqxNT071dPX2dHVfOD98cXyys71rsP/syd5TM1OzYINl2LdeSbk6Lv/zk9b86qued1xzxU8rHlbzIS3IKH6k+1t4/4nBvRb0kDZVBwZtGCDdnQ4MApy1YcCBQYBzpJvVgUEyDhegD6DfsAfnFk9NzrRPTKt9Q61K544Yv54RQ1SyitOqkFrOyOVxPczJXk6rKNK8jNUrfraa3+U9LcTiYtCfQeKzKPk8Sj5fRPwzJc1vVPPk8iLNSaVlJUo+HOMfa2X/KOt/BRgAyGSzpkMKI44B1uzJDlaQ97s3rNjZsGkSUs3dH3+tbtkdf22f9Po+/e+71b9+Ib22R3ljr/jXzkxzPySeCN13UNi1CJMGzNtgffnlXh6LUxNzn+/8cmJ8+qOPtp87d06SpNHR0W++PtjV0Z0Qkqqsff7prlMnTnd39siiktLSfaf7NUX/+qsDHelOKkrramrH9k9SWhoxXG/3CZLpgwOOdUdAvyOaI72Gb68nt4c4vQZp1YT1W+5QvCI9/1bHv1fdnKyV4PQQo7ppxcWqISS/Mr0oAYxNT5/vPSGnOqM9p2Pdp6JdJ2O9p3H3SdTVG+3sbe7sbew60dDZe7y957DW+ZXc/pmY/ofYvk3QtiDpb5z8dyrxUitf3cR5SU866XTMBdkTfXWPedE+ijvab/4TvD10W3LzgulE8x/i9pBEmH6mCPRnkfQ0Ep9FiTUosQ4ln89RLj1d9MkfWvO7p998OZNYTseXsfGlbHzppVug8eUosYzin2yOvThwfj/AuGksmKbtOAC2BYuLpxuOeR/6pW/17z/8h3vn15ELBtpPv7q7ufaLY6G9TZHdbdU7WyK72uoOxv/6eVPkxNwxfuzg8vDvD4l7F2HagoX2tH7y5OmO9h6GYtN6u5QUd+36TFGkxsbjJ0+ePH78eFdXV19fXyKRaG9vP3To0ODg4IkTJ1KplKqqmqY1NjYuLCw0NTWpqtrQ0NDb29vU1NTT03N10fyKSrrjOOQhm82SsoyT/0M+fEWt5oovS5pfqTlOVeeu+KtuWg608ev7zjcBDGWN4ZnZgYmZjvEZ/cKENDAk9J1N9J1NDJ4X+s9xfWeZ0wPRk33RnlNNHb2H07175I5/xvV3YsJrDVT90Wh1LFFHSUGhI0ym6V4dV24UumHKb2NuXtL8tmr+7GWaJ19AiTVF6fkzP6Lmd1FuTgbessIyVihc61/GxZexwjIKP91GuUfGmwAmLcuwLMdxILuYgazB/v2tN1Y+6gyJ01P41PnDEzbdObSrd2RX38hnZ0Y+6R79uH1k56mpr0bNhp0Hy5jOdz9hX1pR/fsj0r4FmDLshdnpGccBx4bx0QlwYHF+4eL4xMzM1PT05MTExPj4+OLiIgBkMhnTNGdmZgzDyGQyMzMzY2Nji4uLc3NzADA9PU2eHceZn5+/4uSzwPf1iulXfMs0zYLv1/x8SfNr5uYhVg3w7QFacdFyIJasphKvpHp3zmaTFvQ4cNKGkw6ccuCMkyunkLpKP8DZ/OXds5Crt/QDnDedgfEpiZc/isU3xsQAycSvELyk+R3V/Ae92V/sdS4Bf7aI72fRFZ8paX7zmiNhKcMvpfDTFOubnqMBJh3HcpxcKwosZqV3/rH+t7+BbH9j9N2tn5Wdmfn6/b1Pbf384fd3//6j/Q++see3r+/63UGufHB6x7ZPl6v973+deO1P9b//hvskA5MWZLKm0d8/OD46efHCxZnxKceCTMaYm82Ypm1Z1szMDAAQpg3DME3TMIyFhQXyZjabzWQy4+Pjw8PDADAwMDAyMjIyMjI8PGzb9hXHoQXTr8jWC2m4ZVlX5PKFdL7wcJdpXgz6D1NpwWl/TKqkJK/QXt8qBFr5SBNbFxNeo5NvM8ltWHlf0D4StO2Ctl1M7ZRSn8upfWr6G73jSHv38a4TDT2nms6PCCPjqYuTA/PzI6Y9DNDX3f95LFmdK7N8C98/tuaMtLak+a1q/jxKrs6VU6SnkfRULjEXn0HSE0h64irNS3XzG5m6texqzUluHmO8c4sI4CLkb99ksiZk7a6Pvnj+v/6XhWFpx77I33c+1zm+c8uXj3544KEPD/5664H/2HLkl+8e/d2Wvb/5+ye/+vs/f6uf3XZYfOWZ4C+O859nYNIEo//c2Xfe2ZrSOr7etXf/53u+/GLP4OC5vXu+FnjxnXe2bt++/fTp0xs2bMhmsy0tLZFIBAA++eQTy7I+/fTTwcHB99577/Dhwzt37vziiy8OHDjQ3t6+bdu2ffv29fT0FEAveE2+JGRfUW+5Wu2C+9fM0O/gKWix5rfc03K9ibh3TnNOD7Gah9Wr+A4vJbvz08/DrFLNyDWcuomVN7QIoQbka+Fro4nNTez6JmZTE/1KI/XK8egrx9o2H4tuOB7dfLBhU2PbtmMNn8Sog+MXewEGpjKxVr4aycGS5j+85j/cRNzi007pKSQ9lUvSizUv9bTcTN2cSSwv1hwJS5GwFMWXx7g/RmnPfIYDmChoblsAi05q28dl/+P/zMwqH+z3fvDNiycWPt1y8LF3jty35cgv3zr67283/OLtY7945/B/bjv0wCs7f5McfGc/3vBH3y/axK+yMDsPiyf7+j/++JOe9m66seXw3v0Hv/maQfSXX365Z8++999/P5FIbN++fc+ePQcOHKAo6sCBA/F43Ofz7d279/XXXz98+PDWrVuPHTt2/Pjxjz76SFVVwzC2b99+4MABVVULChOji8spxYKTNwvVFZLvF/9soZJ+ZzXn2+vvas0LN0KTPUFacdGKh1G9lOTltNpmLnSMCrRwdbS8Pt7xqtT9tti1pf30R51nPu4Z2HXq3L4zQ/sHRr8+N7F/aPLg2GzzxXk0n+1yYNCC0wuWrPd+WMjNb5TyUqXl9mn+A/W0XFNz8Zn8c0nz76P58hzlwlJWWEE0X8higEkA2yncpFww0+//c92//pf5mfiOo/539jzVNfn+m18/+NbR321p+PU7Tb96p+GXbx399zeP/GLLsd9v+Pw3ybEPDoiv/jn8uya8x4BZE+zZxUw0SnW2d6QkKa2IZ8/1CQmuoeFYc3Pz0NDQ2bNnMcaLi4uJRGJwcHBhYaG9vV0Uxfb2dkVRACCdTnd0dHAcl06nL168aFkWRVHJZHJqaoqwW5yPAwCRmqTtBd8L2bppmgXiC89Xl2hKml+teZDTajk9QtJzRqvEaT+nhxi5ronZoPd8OnwRzRupLLQbkDah3YZ2CxQLFBtSDnQ40ONAlwMdAO026Cao0xn+3FhDd//nSH6FlkNRseLmEvOS5ner5sVFc9LcUqqbr2ASKze++m9ryv/bzWu+ghWWoVwsZfklDL88xv0xxnjnM1yx5hnLBsNUt71f/n//H8Yc/uc36z7c/eSJ0a1b9j2w5eDv3j3y63eP/GrbkV9sOfSLt4/+ekvzwzW7fssMb9vFv/SH4O8buK+yMEe6B22HZL6mY2cMe8EC4+LFcXJLiGTNBZevEJYkzuRN0zRt2y6obVkWOT4l75DnQpJe8No0TVIuJ98iv8owDOI+ebPw3ZLm36Y5q9QitYZL+RitHLe7cNrXFvfTyZcn5hiAUzb0j06oZwbpzt7jkr5P1HcLyj95+UNO/JBNfEDhD6NoWyvzbgvzViP1ShOzqRltaBPqKDHCKEFaqeLSbqS6Spr/YJoTkX9AzYvq5gW+c74/e4nyS+/87DRfU/7f/uVf/uWWNF9RpPnSguazCyw5BSUX8ol82tZt5f/6v2WnuZ2Hqj775s9j5hf/OLLsvcP3v3vwV9uO/OofR3/z3tH/fOvIb9469vCGXfcps58d6XrvycDvj+OvTMg4AFPT86//7Y3jjQ0trQ1f7d99pPHQP3d+1NXVBbbz7rvvTkxMqKr67rvvRqPRxsbGPXv2tLW1NTc3x2KxL7/8cnZ29tChQ4qiHD58GCH01ltvjYyM7NixY3BwcMeOHcPDw5s2bWptbT148KAgCAAQCoXGxsbi8bht262trbt37+Y47sMPP+Q4bu/evd98801fX99nn33W1dVF/g4o/OXxo9XNv/8paCGueXXo1jbJXa05q4Y4rZ6SgkJHgNHXcu3ltOKKxuvHZlsBTqU6DzdF32tj34vhrW1oC8VvpeNbaP51NvEaE381hl+K4ZeY+Cts4lUmsQlJ67Faw6kBpLix7sG6h5U9rHzDiN+S5rc83xzJFaxUjuQKJFf8FDS/E5vkkPSXgu93WPPVKLm6KB9/DonPscln2OQzWFqNkquZ+HMo+Twn/uXbqy53db85Sj7JxFcRzen4CrJsk00+fquVlhWssCLXaS4sQ8IyVlgRlBayHAAAIABJREFURU/HGP/8Il/c02JZFixke7dtd/1f/3VhmPtor+sQVz8PzU3dgVf3/L/vHP3VWwf/7Z0D//be0f98/cAvX/7ilx8ffaZv/sA4iCs9v26RDxswbznmyZOn9+7bn2pPv//he8cajh44+PWGTRtPnugTk2pDQxOBOJFIYIz/8Y9/RKPRaDRaW1v71Vdf7dix46uvvnrppZcaGhq2bNmyf//+bdu2vfHGG19//fWxY8dcLtfk5OS2bdsmJye3bt168uTJLVu2yLJ85MiRHTt27N69+5133pmfn19YWGAYpre39/3339+9e3djY+PmzZsPHTpEmmcKpfO7uKfl2/eC3q7cnFVDSKtm1RBO+1m9CqUqGdUbFTbIHR+dH28Zm6Gns9SsFZvKtl5cbJ5YaBqfPzo++83ozN6hi1+cGfpnz8C29lNvKl2vJNLrGclLZiIibR3WK7Hu4dQAp4Ry07V+Srl5SfPbWWnJZd+r80l67h1BWYfFdSj5AhN/TlBXM4k/fuft/7s9N2fiq0gQzSlh+feom9+o5o5lw6LRseWjwH//7zB/qrXl7e2frDvSHP7s6+d27Hv8y4Mr9x5c/tXBxz/9culXjWtacM2+vWt2fLY2/Pcnngk+0pI8tADzDtgDA2ejMbqjp/vIsaODg/0A8NFH20+dHNj1+R5BSLz88suSJJG7Qi0tLSMjI9ls9r333uvq6jp27NjMzExjYyNCqLW1NZlM7tq1CwAaGxtbW1t7enpaWlqam5vHx8ePHj2qqurevXsdx9mzZw/G+Pjx483Nza2trVNTU8lksr+///Dhw+TzgiAcPnyYdEYWqi5w1fSuu09z7o7OUMxvI2LVEKdHcu8ota18pJENsvIGrK/nU5uUzjfkjjfj2l/F9OtS+1/ljtfVrr/rvW90nH6re+DN7oE3Ovv+ShYPEY6x7uFUD6eEsBouaX4vay49e+m0M7kaJdahxBokPoeSqzt6Xj079AGXLOOkP7PJZ3j1WU7+A5N86luKLXe75gXTKWE5JSz/fqegN5ybOzZkzeSbH255ZBnMjsKFjgvsganEwcnEV0b60IL45ZywKyN+NYZ2w9k4ZE9HP655b8PTn+3e9Nmhd4dmB7JgZIxsNmvaDhiW6TgOOJaZNeZnF86ePX+mb2BsbOzChQsDAwMEU8dxyNElOa4kz4ZhFM4nyYHn4uIiqaEvLi6S787Pz1+8eJHk15lMZn5+fmZmxjTNkZGRubk58v7MzEzh4LS4BH91Vv6Dan4b6+Z3elsF0v2s5mOUMNbrWDVEyz6cqqYkLxmvGJMqY5ILqzV0ItyG/UiO0Ikwk4zQiWoqHmHEEJKDSPGzsgcpfqz5yeByojkr+zg1UNL8x9L8B7oLWuhjST5frPnZC9sAGlBiDZv8Eyf9iRKewsozvPptpfO7WnMmvqpQOi9o/q2gf0/NyYYfMBwAE1rf+bD8//n/XntyVfiB39U/+PsN9/1uw32/Wf+7X758369fu/+3f3vogU333bdxydL65Uue/df//dONVWCeN2AqA7ML9oINjuOAYdqWYwPYYBrg5HZWmLZVaBksPr0snEkWdC5uMSz+cHFfeeF4s7hBhTS3kJ+CottDjuMsLi5e4fgd71C805rz6RpOj9xRzZHuzy2W03y04qEVD5cK0IqLS/mEtI/Tck0pSHGzsovXA7wewmo1ksOs7CsMYMlvBPVwmptPVXFaBauUIbWS027mCLSk+V12e6j4kDNfRUk+j5LP8/ILFP8sll7E0ouFojmb/NO9Wmn5YTWfJppbAPOGAw7A5PSXr7++vSby9SsvHdz88sENmw+//Nre2vpDGzYfrFt/uKb+4PpN+zZv3rVx45cbNkzqKtgLNmRtMIzcMarlANi2bZlZsEzLXLTsjGEtWk7WMIzi65qmaS4uLhbstiyruLRd3FNIPkP6WAp/B5DvFsgmaXuhSZH8swpvFn4P+X+CHy03v12VFq5oy/MdqZtrPlbzIN2L00FG9SLdj9PBmFTJah5W8zCqm/DKKlV8ypvoCOQ8VT1YC5KaONa8WPfwKbLfOYgUL6d6+FQVTpUjtbyk+c1qXlj0fJdoXlwxJ9dBnyayM8knsPI0HX+GTfwFSy/Swp9Q8nksP3+vav7DVlouaW46sJixwLHBXITsAszMwPQ8zBkwm4V5AxYyMJ+BuQWYWYDFDCwasGBDxoa8j4UOQsMyDcMAB0wjY1mGA2Z+x0VObQJx4RZPQflCRbvAeqHjsHCtv8B3IaknP15IzAuZeyGpJ52Lhd95zQEvd5PmV1/uv946i++pOau5ke5lNR+nR/h0DaN6GdXNqC5acfF6KJ6OIMVLiy5SS8mDXqii+JDiRoqXUyJkIRzW/HzKy2lupHhvusxS0vx7TMT98ee0XNbT8kdB/TMSn8PS6hh+hlf+gsRnmcTT97DmP+Ap6HSh0mKbFjhW1pgHOwMLc5A1YN6ERQcWTbBsyCyAlQHLgMUMZBzIgrVoA0DWsBwAcAAssl0otyjOMCwAsAAylm2DUyxvIfsmwhZsJZWT4glZxbeBij95BdxXGF2QvbikU1xguRc0L6YcF62Bvl2a47SfDFDE6SDSqmk5hHQ/0r0kODWA5CDWgrwewmoYa0FOcyPVRQrlpLqCNT+nBjglgtVqrIax5ud1H1LcrOzDWrBUN7/HNb9srPml20O88ucofhLLz3PSn9nkn7D83L09Q/G2dygi/pLm5EuKJZoLBc0BwDGy4BgApgMGGAZkLTDBydpgg2VZWdsywMraluGAY4FtgQkwa9oWgGlmwTTBtu1sBhyw7dzNUgfAAjDz48Rzl3dIb7tp2rZJ9nna4ADpqHEKcNukkxCKCtw2+b22A/b/3959vkV5r3kA/2P21e6e7J6TYoslOYmC9GJLVKzJseTEuCYnm5hEUzSJLWpUFBBUsAuIjSJtGjP0offee5mZp/zad188M7NoekQQfJ7rubwGnYHxzYd77t9dhGCPTLh9rAtpYuA/EXFMaFOaCs2fUr35xNj8scdPqLmxdI/2ILd4t8G+26Clzj3Zcw3oCfeeRx/sMpfu+slzdptLd1vs/6M9wWL/wFSiFZs/3dj8T9Sbe177bHUPPZY3/xOam4s3ex9P0+6h39W+P1vrzb1Jc8MTbqvIDzbkhxgtIWZrmMESYLIG5VrcuGflrs7K3eOSbcAYAA+MFKBCMMEpBAdnnClcqAAnTHXTzECoG2ACEAgBAqGCEVAGxsAFY1qoD865AGWgqlAoGOcUgMrBAIALqAyKLCSVswmAcwEuuKrtEfWenWrWuztNBSDAiFvwCeuhOYd7W/RjuP/mNfNic9PPjVH8c5p7Ef9Fze27jfafYfr33bss9g806z2av/eHKX/6sfks1tyob5Kb7rz55GkelmcNM1j8jLYAr+bZOauzcj7UNBfg3gQGwMGFlpIWgnGhMCgCROvVJ9QdbjNwCkLBqRbI//9NtcG6RNtjJLgqFApVBaEgAlrZIjgDwGVlnIK4IFOAcfduaMaYcAfTFJ4FQcKTDBKMgwsw7sYd4BBCK5gBOJh33ow3Wv+V/s+ZrfkknoLqmuua65rPNs05ICAEGAf1qM1BCFEATlUCQOVs2DnaMdLVNdbVNdLZOdrdNtbTNtbTOdreM9LaO9zaM9LeNdbVOtrV4exvG+3rHBnodQx1jLR1jLQ1tDVJkgQqoLCR7h6uKopgKqACLpUMDo0Qqg1X4bJCBNDb39fe2dHT1zswNCgAlywJ8IHRQS0GF+AO1/iYY1x4TB8Y6hfgLlly/29+obR8OjWflArFiZprFYqPxey65rrmj2XMdc2fH8019zh3p1C0ZDf1zM8SQqiqLEB7R3pirkVt+CAiaGvw6n+uWr1t5artq8J2vB2yc03YzpXhO8NXbQ9ftT181XurQ7etCt+5Nnzn+hXb1q94d83aHasD3/Z9b8/OgZ5OyPL9s1H5DzJAuQRhKy+rrK2JiYmJiok251lKy+zaxJhss/l64i1bQX5ZRfn5uNh7aakUqGyq/frItyr4OJUo+OHjR4xmk/buGxsbN23ZqGWEVEq0Ghj86r6hWaW5HpvPPs29W551zXXN/5DmmqGKYBTuFaFMBScQFJyBCD6sDK3btfYvy/79heD/WLBx7kur/zZn5StzV8x5eeWcF1fP+e818/57zYK/rp738sp5r4TOW7TqtZdCFsxZtfjF8DkLVs75y5J/C1m3rLquBFRK+mzvj+s20OZ2cJy6EHs05lxzS/3p40fvpyT19HSFvRXWPtRz/X7K/kPfO2RJS5u0d3dFbN3oEMr+owfvmTJd4C5QBeyFF/9rfHwU4M3NjUZj7lKfN7VMC2GPH4o+K5pPet58UrqHdM2fcc29MxR1zXXNf0+mRdNcAqPuChMtOIfgoMCgPOK71nd++LwlmxbPWffSgi1z522au3jz4sWbFy/asnDB1oVz3n1tzjtvzN36xqub33hjq8/C9a8t2br01Y1Llrzz2n8F/MfG91cqUg/I2O3vv9n76vysr7+EpFgMuWER61xAd1/7wYNftLbUC5CAcP8b9xP37Nvb1NelMKrlxIvspe999IELZO6yJUdjTv8QG3nuStzH+/d+uv8zAd7X13PzxjWAv/32mr6BXiY4E1xLtf/+ZMtM1dxL+S+Yrmuua65r/txpDq1knAPgAHUXj4M7VJcL6gtL/vZS4MsL33r1tQ1LFq9ftGjdokXrFi1cO3/++rlzNsx9aePcFzfNfXHj/FciFs6JWDg/YtEr6xfM2bLwxYgFfwn+W8DWIAEFspT56WfH//73MyuDO9PvgElHjh0+GxslQU2zPfz27HcKJGupeeWa4IJS295v9ilwlxgy8G+PH752N9FWUfzev96XoTqFpIJu3LG5oqlKBU25e7ujpRmC79//RVpGKgdjgnoL0p+tTMuk15tP1PznUi665rrmj2g+ddsqdM2n9xTUXejHwQmjkoAqUVfHUOffXn/55eVzFq9a+OrKeQtXzV+4atHC8CWLVyxZtGr+wtVz5q+ZN+ct9z1/9avzV7/6cticBWsX/nXNKy+E/HXDRxGAxDo7r77/UfwSn7tBYZHr1mCsH0IZGBuK2LKhrKHiw28+/vHy6bS89O17thEohcW2jz//pHughzE2Mjx49fqVQ8ePEDCfIJ+WzmYBKkD7hnvnL55HQW/evnX7TvLoyJBzdOTIkUNHjh0W4IQ9sg96ejSfmm0Vv1XWMkn15jNN89lRb24q3Kqdgnrb+v9095Am8lRPxH3mNZ+aenOtgciYv1LT/FcpnyTNhTsoh+AA1YrBGWjbQHtSRtID8927xptpBbfvWhLvWe+mFWSkGO9kWO+mmZPuG1MybOl3THdTjLfTLalp5gdp5gfpBWlJ5uRrqQkQ4+hsubFj51XfIINvaPIy/5QvvwQlRJUphAAtKiuIiY8uqijsGe5RQRXBFMGMVlNm9sPycntuTlZ21kPtUPbQ9wcAyqgEkKrK0nt3k3t7Os6cOZWZmZGWlpaR+fBSwsXo81GUE8rJxBFduuZ6bD4jNTcWbMm1bZqUqVu65tMYmz+m+VTE5sKTKCda5w5lQlW4TEEkOGSMyhh0oHsEXUPo7kPXKPpH0eZAhwP9g6LThSEn+iX0O9DnxOA47RdwgjvQVHdp8+YLb/o89A0sDAiPfHGebK8AE+AYHOiTiUNAEVzhqjQ2OgxAJVotukxc43293UR1KaPDkFwghI6NQHFx1/h4fw+YCtnVUFHW2driGB/V+p0EuEt2at2i2oAXTGO9ua65rvmTaz7pnf265tOSaZlqzTXJtWoQLoiiai08DJKKsTZn9aHLn7773crNh4I2Hwtedyhgyw9hO46G/+NoyKbjARtPBm485Lfzh7BtBwL3HH5rzfs+N+5Hgg6jrenCqtU3/AIeBoVn+QWaAoIO/OcLGJfBUGMuuHImksMpsVEwKT0x0ZzxEAoDgS0169KRY3CMg6pccR3etw8jI81FRSf3fwGqlJsNdxLiQcmuTZuG2toqC4t6OtophMypwlUOplIiPOO6nrlTUF1zXfNpybTomj8/eXNvmblMCefuBLqqSIy7KBxNo+VLN89550j45hOBG3703RS1fOv5gIjTb26NDNgSGbA2eun688siIpdt+XH59mP+a/YsTMuPA7pHrDmnA0MSfYNMQSse+vgZQ8Nv/P31oq++hEzA8OB8fIPRAjoKONX+rotHj3VWVoHw4br2zPjr2bFx6GoHITn37tyIioKqnPz8s/H6ejid13482ZJfWGUwXj59BpSCccGpSgnzdPZr9ebeubgAhNBuMXEy1/RoPum7h3TNZ6vm2hForm1Trm3TpM831zWf3ZrDcwhKVQEOwTiHrGIkpypl/VfBO8+9tSEyYH20b0TMsojzb0acfX1zjM+GKN+IaP+1Mb5rY3zXnvVd+4PPloMh6fkJQH9XdmrsipV3g1fn+IQalwaa/ANTg/wj33jdkZ0Booz39V85fPzqoSOp1y6mxEclHPwm5cRJKIQPjd46d15qar1+6Fu5qgKycmDXbmdrG0ZHju/9FAP96Ok5//kXkJQL3x66GR1zP/GmvaiQMcap4JRRqjJBtQpFeE5BKaW65rrmM0/zp7qtQtd8FmuuEScrxI06hxBMhSOjIHnrlyvXHfDfciZ0/ZnlG6OXr/nx9Y2Ryzae+vuWMz5bowLW/ui74VzwxrOha4/5b/4+xFZ/D7S7PuXmqcDQm36hmb6hVv+VRcGrTb5+dwL8LmxYj8EBELmywHbn3HnIBKoT1FGUfLM2IwOj44mx8b11jY0FBXFf7xsqyYckff3uNshybW5uelwsZKndaEo6chRjztN7P4OiglNtJCMjHJrX4FqXPyET20Ef0XyWbKvQNX9+NH+STIu3PNFYuFGrN9c1fx4014paOKdMUAZiLs1595O1mz4Lfee7sA3f+q/91vetg0s3HQ7Y9L3/1u/8Nx3w2XBw6dYjgRsPBr79md//HHmnqCYdpLcn7fbppb4pAWHZASsMy8OMQaHZPsvNAYGXXltiOnEKLgVESYm/9ODyTagUiksd7Tu69+PaPPODG0n9bd2gHEQ5+sXHdZbs7IT42P1f0aaW+K+/yYyK5k3NB/7xD7mh3pqcfO3Hk13llS1lZZAIBAhh2vo6lSocggnu3UzEOZ9tmj/WPaRrPos1f/JMi67586k5ZTLjMkAYFAbS5+ys6yutHy5slPLrXMZ6ydSk5tWOmxrGzc0ua5PD3OQy1Y+ZWhwlTf0lY6ONIEM1l2NP+yxNDQoz+IVY/cOz3lxuCg3NDgrM8PWNW+ozaLKCUDgd462tUAg4wAlXnK1VZc7uruGOHs8odFpfmi8Ge+vzLK02m6uqtsdsazWauwqL6swmKLLS0d5TVtFaVDLQ0AjKQQWY1urEtDGQQjB34bxw78/gHszdE9KnRnOtpiW35F8a4pN7CjqJmv+U9UnV3DvffPczXm9uLNppKt5hKNymvTa38J1pz5tPbqbltyjXPgT8AcdnuuZTNt/c8Ohe0KmIzbkQXAVkQKJMYlAEJIYRhk4ZdQQNFE0ELQQtFM0UzQKdBL0CYxAOOAZq486eXbrkQYh/tp9fnl+Aaelyq1+Q0T/wYWBQ4nL/ezt2iuYWUIJxR2Fq2oNr1xJiohpqK5wjAw2FhSAEigqijgz0tjbUgCrtFXZQFS5nU7YJLgJFAVPhcrRXVijNbXJjG1Q61NbWUVMDxsuMFjo4AkJtmZm3b12/euVSZ0MjGx9LT7598/Ll+/fvjjhHtdMAMAGVQsA9UXdmaW7ybBqaUXnzadD8z8XmuubPm+ZTuRd0qjUXADglLsacgEzIOODoH6yurk/NzYuyFscVll20FMbll8Zbi+MsBZeyDFdKCjPpcDckZ8nJkz/Mn5ceEmDw98kLCjQt97X6B+YHBhuXB2UGh132Dyw4chSyBFnKuJiQdPosCAEjzrFBaXjgn2+9PVpTD0V1dndFnjwGVaoymfZu307GR+F0Hv3go/osIxiVpfGYyFNidPT6kRPl9zOg0t1btrSWl8Ph/Gb3HgwMs/aub/d8CEa54oKipMReSIqNA6NO5zgDVxVJEBUcYAKAdlI6kzSfyLSuua65rvnM0vwJtzz/4Xpzpi2Z0KJ0CRhu7TAXll22lUZXN8eX18eW1JytaDxf2RRb0Xi+qOpCZXMmWB9cY1n7vop8bVlm2Ko8/yCbX6Bhub8lNCzT1zdn+XKDb+B938D48BUdt5MhSSD02K6Puq3FSmc3HA4IAkXKSrhqvHydd/akX70KIteVFvdXVp/a+8V4ZycIzb+Vcud0FByOWwmX1KEhMTCUdOKM0tAKhXzy7jYopOhBetbVGxh2FF1PvnnspKOrUzjGINOv3tnRaS8f7e6iVCVMhaqCMsE4E1w76J3Bmnvz5jNhhuLM0Fx71XOi+S9Ma9E1f7qa51hDNNCnoEJRSzozwhmVgbGGluyi8kvl9XFVzXFFVScrms6W1p20158uqz9ns0fWNSYDHZB6cg58feb1ZfeCwx/6BuYtD87zDcha5pcdGGwKD8vy9zf6B98PCEmIiEBrMxQFKt0eEIrWbkvK3duXLkF2gZE+e8WZTz5PvxCPoSFpsN+amQGFRH91oMNeDpWis+/U3n1Xz51z9PRAVqpzTbdPR8FFDInJ9y/GQ6K3TpxpsNgg0YObto3aq1rLy/jIMGvq+GbLjqG6hvbaGlWVGSNgHISqlLgXcczo2FzXXNdc11zX/Fc0Z4wpisKFyjFWWZ9WUB5nbzhXXHeiuO6EvfFUWdPpkrpTxTVn88tiaxqzIQYx1JH8wfaYZT53gsPSQsMyQkKy/QJzfIOMwauyA0NTl/sZwsPSff2u+/s/2PcZJAdkKfP6zfQLCZBpWVbOqW8OwOmELIv+wfT4K1J7J1R6K/Y8KIEkXzh0pMFWAKeEMWdawpWOqirIMlxy2qXLBfdSodJd6yIgq6Kt++6ZaKm9EwPDR7ftgouAEVD16nfH+vPtUDhkRWh76YgAFQxQPYunZ4PmeqZF11zPtDzjmudaw3Ot4VpNyxRoPqFmjwOktr7IWnSrqPJySU1sUXVkUfW5soY4a9npsvr4osrL9S05Ao7R9pYTW7Yc8l1+YcWqS2HhccFBV1etvBISfjVoxUW/sEuBYZdXhMcFBV5bseLIMt+OrEwoMgh5P2KD3NPbWFR84fiJ8c5OUAqn805CwkBTE8bGju3f31ld1VJmH2xsvHD8+I2oaChqVmJSs90OSkBUMTB04vN9rfayktzcD7dt40PDOQnXE74/BkITTp3OjIsfq6nvbm4AJ/+7YUt/aWV7edVwb69KFSYo6P9rrvLHqxR1zXXNn1HNJ07EnXLNf8NxXfNnVnMhmABxSWOEOiRlQFK7Fdah8BaZNSq8RWFtEulwyp1MjAkQx9DQcG09a2kTre2ssUk0NpDqatQ3o6GVNbaxpna1qRFtbbSunrV0QGJQOSjrrG/oaG6osheDKGAUjKpjI50tjRC0ua66ojC/zJpXajEXGQ01pcX5OdlgtK+tBYIKIkNQENJcXm7NySqymvu72otNxkqDqcNeLiTnUFdHS5ndlvWwualOVZzD7e2VeXnFZstAf68AZ+CCca4SbYaBZ5K7rrmu+bOqubd76Mnnm+uaP4eaA5xxBaACRIAAlHEXIAmMAw7AKSBrgxY5pwAHY+Ac4JrLoBSEuUu/AQgGzsC1cF+AA4xDeH4EVyEomApBAcqFClAIAkEfuwVXtYGOAAUn4EQb8UiopPkOSiEIQCFUgDChCm2tKVMhOMBVQQgod5fsCEo58HjR+dPS3FT2ibd7yGT/3yesUPzZTXLeEhe93vxJ6s29mucW/EN77bR3D03KXlBv95C3rf+X+4OeO82nrN586ruHOIQA7xvsSkq50dzaZC8vNVmMNfUVtqLsxtYygyV1ZLwvNf2BOc9UVGortlvr6isfpN+xluUXVxbXVpaZsh+ODfVfv3GZgtx7kJJvyxvs7bHbS2prq/MshqbG2ra2lozMdJUqdQ21NXXV1bVVFqs5z2YZGOqvb6xLy0jt6GrPyEwdGOrNNWSazDmUyWZLrsGUXd1QVdNcU1xeZC8rGh0ZSLp9s7G5LjnlVqm9sLy4wJybVV1bkfwg2V5eXFxaUFxeVN1QZS2xZpuyamur7fYS728GDgEGME815qzRXI/NJzE2f6Z6QbXYXNd8Rsfm06K5toQzKyfj64P7DKbctIz02LiL2bk5D7NTU+5dT7l3s6q2LM9mTctIt9gMJWW2O/eTzl+KPhsfXdlUezs5MTrylMWcGx0bmZ338PKN+PS0B9FRZ28kJRaWF0ZGnYg6f8qcZ9i95wMBnmPIthbZTDbzzdu3zkRHFhYXXIy/cPz0iQcPU0+d+zHXkmM051y4dD7p9s2Uu0kxF6OvJV+LuxKXeC8xMflGb39X/OUL5nxTWsZ9c57BmmdMuHyhpbP5VPSpnsHuIycOJybfiIw5cz/z/uGTh2Nio0tKivizoLmx9OPJ0nzinBZdc13zp6m5fgo6gzUXAAdxKWOyKrlkySVRyiAAo9nU2NzglBwCIIw2tTRTzgBOqcrAO7u7QDk4mOLiQhkY7hIgkstBCFEBBWxE7neoQ7LqFMDQyDBhdGhkcGRsmIONOUbLKuwO17i2AY6DjYwNC/De3m53t76gvUN9DFyisqS4KCdMUCaoVk/Z29vNOdX+VYAD3F2PCK5lhIRgWmc/x3R09pvLP30amnu7h/QKxaen+bOTN38Szb23Ntxc13zWa65VKFImKGeUEwFOOWGCMw7GIStceKxXiKq13jDGICAYp5wx5s6PC8Y5pwJEJS5OGWeggAKhwMWgcE6hDR8HVKp9yQlThedPhciKInnz8ooiUaoKj+naA5UqQjDOqTt3D84YUakiwIkqc0YAzqiqPaBEcQ9q+dWedudsAAACi0lEQVSRW1Ok+aTPaTGUfKhr/lQ1zynYOss0/2XKdc1nlebwbkYWoJRzzj2wui9tN5sQjAtV6zPSWioVRilAhCe69xSOUAWEgFAIwQDKGYHnQwC0g0jubrJnggsP4pQoqiJp3ZqCcc455YxDaKsntPfKOeeUaTe8jZ3ikVsQqn0H9w/iAp53ONWaW8o/1TXXNdc11zWfwom4ACA4KHFzCxDGZYAzzwVPISPAwcBUMMEZuJaOZlrdikYmcZe9CLezHAJU1ZYBuWlmhHoR1gJtzXEtstYa8bUJt3DvnRDayymlENCeoL19yplgHFpiiDJoHys0zScSP12aG0r+pWuuaz5dmhsnrJHTNX8eNGdMTIjQuVak6N79DDyyY1NAS0VzBoAALnAJgnL3DFp4I2UBKAwQYFT1vtaDt2AAdX8hCCHaNjvC3FJr+lMIlXvfGTj3TFmZEHdTzh5r1n9kubPALyqua65rrmuuaz5DNA8zWkLyrCEGi5/RFpRrCTbkhRnzgh7VHN5sslaLPZFyIZiXck9s7tbc4yMBXBAKBNXS0lreg1FV05y5bXUveHNHzRM0F0J4fVc5Y9r78fxa0EJ+T7U48+LMvb86BARAJszS0sQXE33/VcqfouZPab65sfQj70Hok9e0/JT1ma75E9abP1M1LRM7+/+E5ubizd6yFm1bxa+C/sccn+maz6R6c1voTzQPfURzqQBwTNR8wsU9929e3BO///yTH//WE8Lkn0bMj/yN+Pnn/K6f8gev51pzPTbXNX8+NZ9JsbmmeV5QnjXYYAkw2oJyzeEGywpjXlB27sqfaP574J61l665rrmuua65rvlsuHTNdc11zXXNZ4PmWjHidIs6ndf/AdykD61fJCm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dmi_eg\Desktop\саратов\6487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2" y="4057978"/>
            <a:ext cx="1939783" cy="811182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5. Просвещение, обучение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8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95515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КНИГОИЗДАТЕЛЬСКАЯ ДЕЯТЕЛЬНОСТЬ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17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 descr="http://www.nb-forum.ru/userfiles/image/1007085358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8" y="4178936"/>
            <a:ext cx="1492122" cy="19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nb-forum.ru/userfiles/image/1723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6" y="4226832"/>
            <a:ext cx="1505702" cy="19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nb-forum.ru/userfiles/image/804515_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14" y="4219775"/>
            <a:ext cx="1491070" cy="19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nb-forum.ru/userfiles/image/_397203867498-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91" y="4203415"/>
            <a:ext cx="1472861" cy="1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nb-forum.ru/userfiles/image/kniga%20invest%20levine%2027%2001%2017%20%2B%20for%20FB%20%282%29%281%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"/>
          <a:stretch/>
        </p:blipFill>
        <p:spPr bwMode="auto">
          <a:xfrm>
            <a:off x="2772121" y="1628799"/>
            <a:ext cx="136783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www.nb-forum.ru/userfiles/image/10430204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50" y="1628798"/>
            <a:ext cx="1388183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www.nb-forum.ru/userfiles/image/%D1%84%D0%B8%D0%BD%D0%B0%D0%BD%D1%81%D0%BE%D0%B2%D1%8B%D0%B8__%20%D1%80%D1%8B%D1%87%D0%B0%D0%B3rgb%282%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1512168" cy="19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mywishlist.ru/pic/i/wish/orig/008/811/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6" y="1628799"/>
            <a:ext cx="156934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573016"/>
            <a:ext cx="179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>
              <a:buNone/>
            </a:pPr>
            <a:r>
              <a:rPr lang="ru-RU" altLang="ru-RU" sz="10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Д.Соколов-Митрич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endParaRPr lang="ru-RU" altLang="ru-RU" sz="10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lvl="2" indent="-6350" algn="ctr">
              <a:buNone/>
            </a:pPr>
            <a:r>
              <a:rPr lang="ru-RU" altLang="ru-RU" sz="1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2017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57301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Э.Багг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-Левин, </a:t>
            </a:r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Д.Эмерсон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955" y="3573016"/>
            <a:ext cx="1010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Л.Саламон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573016"/>
            <a:ext cx="1365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Н.Зверева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endParaRPr lang="ru-RU" altLang="ru-RU" sz="10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lvl="2" indent="-6350" algn="ctr"/>
            <a:r>
              <a:rPr lang="ru-RU" altLang="ru-RU" sz="1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2015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6207115"/>
            <a:ext cx="152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Д.Кикал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Т.Лайонес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6207115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Д.Борнштейн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6207115"/>
            <a:ext cx="1441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М.Юнус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А.Жоли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2009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99792" y="6207115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К.Дарден-Филлипс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2013</a:t>
            </a:r>
          </a:p>
        </p:txBody>
      </p:sp>
      <p:pic>
        <p:nvPicPr>
          <p:cNvPr id="31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5. Просвещение, обучение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1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ИССЛЕДОВАНИЯ и АНАЛИТИКА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18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58" y="1411317"/>
            <a:ext cx="8603522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За 11 лет работы Фондом </a:t>
            </a:r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«Наше будущее» накоплен </a:t>
            </a:r>
            <a:r>
              <a:rPr lang="ru-RU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значительный материал о состоянии дел в социальном предпринимательстве России</a:t>
            </a:r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. В том числе, еще в 2011 году разработан проект закона о социальном предпринимательстве на основе анализа зарубежной практики. Результатом данного проекта стали предложения по внесению изменений в закон 209-ФЗ «О развитии МСП в РФ». В настоящий момент законопроект прошел нулевые чтения в Общественной палате. Хотя нет определения СП на законодательном уровне, но механизмы поддержки СП активно разрабатываются и внедряются заинтересованными министерствами и ведомствами.</a:t>
            </a:r>
          </a:p>
          <a:p>
            <a:pPr algn="just"/>
            <a:endParaRPr lang="ru-RU" sz="500" dirty="0" smtClean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В 2017 году Фонд провел </a:t>
            </a:r>
            <a:r>
              <a:rPr lang="ru-RU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анкетирование </a:t>
            </a:r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по оценке качества работы </a:t>
            </a:r>
            <a:r>
              <a:rPr lang="ru-RU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Механизмов государственной поддержки социальных предпринимателей. </a:t>
            </a:r>
            <a:endParaRPr lang="ru-RU" sz="1400" dirty="0" smtClean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Фондом были определены 13 механизмов по следующим направлениям: финансовое, имущественное, сбытовое, информационное и образовательное.</a:t>
            </a:r>
          </a:p>
          <a:p>
            <a:pPr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Выявлены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четыре категории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регионов по оценке качества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работы механизмов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endParaRPr lang="ru-RU" sz="800" dirty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работают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все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механизмов (отсутствует не более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1);</a:t>
            </a:r>
          </a:p>
          <a:p>
            <a:pPr algn="just">
              <a:buClr>
                <a:srgbClr val="FF5050"/>
              </a:buClr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отсутствуют  не более 3 механизмов,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а остальные оценены довольно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неплохо;</a:t>
            </a:r>
          </a:p>
          <a:p>
            <a:pPr algn="just">
              <a:buClr>
                <a:srgbClr val="FF5050"/>
              </a:buClr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многие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из имеющихся в наличии механизмов оценены ниже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среднего;</a:t>
            </a:r>
          </a:p>
          <a:p>
            <a:pPr marL="342900" indent="-342900" algn="just">
              <a:buClr>
                <a:srgbClr val="FF5050"/>
              </a:buClr>
              <a:buFont typeface="+mj-lt"/>
              <a:buAutoNum type="arabicParenR"/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работает 2-3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механизма господдержки СП со средними оценками качества работы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(экосистема поддержки СП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находится в стадии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становления)</a:t>
            </a:r>
          </a:p>
          <a:p>
            <a:pPr algn="just">
              <a:buClr>
                <a:srgbClr val="FF5050"/>
              </a:buClr>
            </a:pPr>
            <a:endParaRPr lang="ru-RU" sz="800" dirty="0" smtClean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анкетировании участвовал 31 регион РФ. </a:t>
            </a:r>
          </a:p>
          <a:p>
            <a:pPr algn="just">
              <a:buClr>
                <a:srgbClr val="0070C0"/>
              </a:buClr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Задача Фонда провести анкетирование во всех регионах РФ и сформировать рейтинг регионов по качеству работы механизмов поддержки.</a:t>
            </a:r>
          </a:p>
        </p:txBody>
      </p:sp>
      <p:pic>
        <p:nvPicPr>
          <p:cNvPr id="7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7. СП как новый сектор экономики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8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ПРИСУТСТВИЕ ФОНДА В РЕГИОНАХ РФ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19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6. Продвижение СП в регионы РФ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dmi_eg\Desktop\информком\карта\11.04.2018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3737"/>
            <a:ext cx="8440465" cy="45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27767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1764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2" y="457705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0" y="469369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738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3" y="414270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6" y="3979827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42" y="4460415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69" y="3897845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448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23" y="4460415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99" y="397982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5402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646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51" y="425934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743158"/>
            <a:ext cx="2088232" cy="1569660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Архангельская область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Астраханская область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Калининградская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Нижегородская область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Пермский край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Республика Коми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Республика Татарстан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ХМАО-Югра 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68743" y="1739378"/>
            <a:ext cx="2088232" cy="1569660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Владимирская область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Воронежская область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Камчатский край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Костромская область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Краснодарский край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Красноярский край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Орловская область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Тверская область </a:t>
            </a:r>
          </a:p>
        </p:txBody>
      </p:sp>
    </p:spTree>
    <p:extLst>
      <p:ext uri="{BB962C8B-B14F-4D97-AF65-F5344CB8AC3E}">
        <p14:creationId xmlns:p14="http://schemas.microsoft.com/office/powerpoint/2010/main" val="5949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W:\презентация о фонде\GII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40" y="3789040"/>
            <a:ext cx="938148" cy="7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5226" y="1412776"/>
            <a:ext cx="5909262" cy="3816424"/>
          </a:xfrm>
        </p:spPr>
        <p:txBody>
          <a:bodyPr>
            <a:normAutofit/>
          </a:bodyPr>
          <a:lstStyle/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«Наше будущее» —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частный фонд,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системно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развивающий социальное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предпринимательство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создан в 2007 году по инициативе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российского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бизнесмена Вагита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Алекперова</a:t>
            </a: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Деятельность Фонда финансируется из личных средств Учредителя и является выражением его личной гражданской и социальной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позиции</a:t>
            </a: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стал первой российской организацией, которая входит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Глобальную сеть социальных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инвесторов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– социально преобразующий инвестор, заинтересованный в достижении максимального социального эффекта своей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7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О ФОНДЕ «НАШЕ БУДУЩЕЕ»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</a:t>
            </a:fld>
            <a:endParaRPr lang="ru-RU" sz="140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46531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itchFamily="18" charset="0"/>
              </a:rPr>
              <a:t>Вагит </a:t>
            </a:r>
            <a:r>
              <a:rPr lang="ru-RU" sz="1200" dirty="0" smtClean="0">
                <a:solidFill>
                  <a:schemeClr val="accent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itchFamily="18" charset="0"/>
              </a:rPr>
              <a:t>Алекперов, </a:t>
            </a:r>
          </a:p>
          <a:p>
            <a:r>
              <a:rPr lang="ru-RU" sz="1200" dirty="0" smtClean="0">
                <a:solidFill>
                  <a:schemeClr val="accent5"/>
                </a:solidFill>
                <a:latin typeface="Arial Narrow" panose="020B0606020202030204" pitchFamily="34" charset="0"/>
                <a:cs typeface="Times New Roman" pitchFamily="18" charset="0"/>
              </a:rPr>
              <a:t>Учредитель Фонда «</a:t>
            </a:r>
            <a:r>
              <a:rPr lang="ru-RU" sz="1200" dirty="0">
                <a:solidFill>
                  <a:schemeClr val="accent5"/>
                </a:solidFill>
                <a:latin typeface="Arial Narrow" panose="020B0606020202030204" pitchFamily="34" charset="0"/>
                <a:cs typeface="Times New Roman" pitchFamily="18" charset="0"/>
              </a:rPr>
              <a:t>Наше Будущее»</a:t>
            </a:r>
            <a:endParaRPr lang="ru-RU" sz="12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758" y="5427221"/>
            <a:ext cx="8841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364C"/>
              </a:buClr>
              <a:buSzPct val="100000"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Миссия Фонда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— выступать в качестве катализатора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Clr>
                <a:srgbClr val="F4364C"/>
              </a:buClr>
              <a:buSzPct val="100000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позитивных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социальных изменений в российском обществе  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Clr>
                <a:srgbClr val="F4364C"/>
              </a:buClr>
              <a:buSzPct val="100000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путем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оказания поддержки и предоставления финансирования предприятиям,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Clr>
                <a:srgbClr val="F4364C"/>
              </a:buClr>
              <a:buSzPct val="100000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деятельность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которых направлена на решение проблем общества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6453336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88" y="1476196"/>
            <a:ext cx="2153727" cy="31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9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ПАРТНЕРЫ ФОНДА В РЕГИОНАХ РФ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20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6. Продвижение СП в регионы РФ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830687" cy="3600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161 партнерских соглашения в </a:t>
            </a:r>
            <a:r>
              <a:rPr lang="ru-RU" sz="1600" dirty="0">
                <a:solidFill>
                  <a:schemeClr val="tx2"/>
                </a:solidFill>
              </a:rPr>
              <a:t>52 регионах </a:t>
            </a:r>
            <a:r>
              <a:rPr lang="ru-RU" sz="1600" dirty="0" smtClean="0">
                <a:solidFill>
                  <a:schemeClr val="tx2"/>
                </a:solidFill>
              </a:rPr>
              <a:t>РФ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15002"/>
              </p:ext>
            </p:extLst>
          </p:nvPr>
        </p:nvGraphicFramePr>
        <p:xfrm>
          <a:off x="899592" y="1988840"/>
          <a:ext cx="6768752" cy="4536502"/>
        </p:xfrm>
        <a:graphic>
          <a:graphicData uri="http://schemas.openxmlformats.org/drawingml/2006/table">
            <a:tbl>
              <a:tblPr/>
              <a:tblGrid>
                <a:gridCol w="706550"/>
                <a:gridCol w="4302890"/>
                <a:gridCol w="1759312"/>
              </a:tblGrid>
              <a:tr h="44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категория партнера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ассоциации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госучреждения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иностранные партнеры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коммерческие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крупный бизнес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общественные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Правительства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Федеральные организации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поддержки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ЦИССы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6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ИДЕИ И КОНЦЕПЦИИ СП, СФОРМИРОВАННЫЕ И АПРОБИРОВАННЫЕ ФОНДОМ 2007-2017 гг.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21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01302"/>
            <a:ext cx="4248472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Сертификация социальных предприятий 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это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признаваемая широкой общественностью процедура подтверждения статуса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социального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предприятия, его социальных и/или экологических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целей.</a:t>
            </a: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«Наше будущее», адаптировал зарубежный опыт и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апробировал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систему сертификации социальных предпринимателей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с учетом специфики российского правового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поля.</a:t>
            </a: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апробации процедуры сертификации в 2015 году при содействии Фонда «Наше будущее» компания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Social </a:t>
            </a:r>
            <a:r>
              <a:rPr lang="ru-RU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Enterprise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Market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провела тестовую сертификацию 10 российских социальных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предприятий, в том числе: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338" r="8644" b="11546"/>
          <a:stretch/>
        </p:blipFill>
        <p:spPr>
          <a:xfrm>
            <a:off x="1187624" y="1791107"/>
            <a:ext cx="1373898" cy="1054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4" y="1787945"/>
            <a:ext cx="1696916" cy="1057546"/>
          </a:xfrm>
          <a:prstGeom prst="rect">
            <a:avLst/>
          </a:prstGeom>
        </p:spPr>
      </p:pic>
      <p:pic>
        <p:nvPicPr>
          <p:cNvPr id="7172" name="Picture 4" descr="C:\Users\dmi_eg\Desktop\саратов\logo_bchp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" y="1994510"/>
            <a:ext cx="791358" cy="6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3486" y="5319499"/>
            <a:ext cx="42065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ОПЕКА» Социальный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гериатрический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центр, Санкт Петербург 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Помогать легко» Благотворительный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магазин,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Санкт Петербург</a:t>
            </a:r>
          </a:p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Спасибо!» Благотворительный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магазин,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Санкт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Петербург</a:t>
            </a:r>
          </a:p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«Либерти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Туристическая фирма для 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инвалидов, 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Санкт Петербург</a:t>
            </a:r>
          </a:p>
          <a:p>
            <a:pPr marL="171450" indent="-1714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 err="1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МиКо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Производство косметики и бытовой 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химии, 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Киров</a:t>
            </a:r>
          </a:p>
          <a:p>
            <a:pPr marL="171450" indent="-1714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Город-Музей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Коломенский центр 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развития познавательного туризма, 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Коломна </a:t>
            </a:r>
          </a:p>
        </p:txBody>
      </p:sp>
      <p:pic>
        <p:nvPicPr>
          <p:cNvPr id="24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6680" y="1268760"/>
            <a:ext cx="406733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СЕРТИФИКАЦИЯ СП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1268760"/>
            <a:ext cx="41943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itchFamily="18" charset="0"/>
              </a:rPr>
              <a:t>СОЦИАЛЬНЫЙ ФРАНЧАЙЗИНГ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996952"/>
            <a:ext cx="405038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Цель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конкурса «Социальный франчайзинг»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— поиск успешных социальных предприятий для упаковки во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франшизу.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Победители конкурса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получили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бесплатно создать собственную социальную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франшизу.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Номинации Конкурса:</a:t>
            </a:r>
          </a:p>
          <a:p>
            <a:endParaRPr lang="ru-RU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«Перспектива социального франчайзинга», социальное предприятие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наибольшим потенциалом к тиражированию в регионах России</a:t>
            </a:r>
          </a:p>
          <a:p>
            <a:r>
              <a:rPr lang="ru-RU" sz="9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Лауреат - проект мастерских по ремонту инвалидных колясок «</a:t>
            </a:r>
            <a:r>
              <a:rPr lang="ru-RU" sz="900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Обсервер</a:t>
            </a:r>
            <a:r>
              <a:rPr lang="ru-RU" sz="9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», который позволяет трудоустроить людей с ограниченными возможностями и оказывать им специализированные услуги, Калининградская </a:t>
            </a:r>
            <a:r>
              <a:rPr lang="ru-RU" sz="900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область</a:t>
            </a:r>
            <a:endParaRPr lang="ru-RU" sz="900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«Надежда социального франчайзинга», социальное предприятие, набравшее максимальное количество голосов потенциальных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франчайзи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9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Лауреат - проект оздоровительных детских садов полного дня «Ступеньки», Тюмень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93194" y="1791108"/>
            <a:ext cx="3639246" cy="1054384"/>
            <a:chOff x="5403875" y="1120993"/>
            <a:chExt cx="4085628" cy="124891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691" y="1120993"/>
              <a:ext cx="1324812" cy="124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75" y="1124744"/>
              <a:ext cx="1565349" cy="12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2" descr="W:\презентация о фонде\слайды\элементы\квадрат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863" y="1120994"/>
              <a:ext cx="1244497" cy="124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5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ИДЕИ И КОНЦЕПЦИИ СП, СФОРМИРОВАННЫЕ И АПРОБИРОВАННЫЕ ФОНДОМ 2007-2017 гг.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22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34076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протяжении 2015 г. Фондом была проведена работа по опросу 900 начинающих и действующих социальных предпринимателей в рамках проведения Слетов, опросов подписчиков Лаборатории СП, представителей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ЦИССов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и экспертного сообщества. Одним из выводов данного масштабного опроса стало понимание необходимости вовлечения частных и институциональных инвесторов в финансирование социальных предприятий: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Порядка 60% участников Слетов указали на ограниченный доступ к финансированию своих социальных предприятий. Особенно это актуально для компаний первого года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Подписчики Лаборатории в рамках проводимых опросов ставили привлечение финансирования на первое место для социальных стартапов и на второе место для уже действующих социальных предприятий.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Представители Центров инноваций в социальной сфере обозначили задачу привлечения социальных инвесторов к финансированию социальных предприятий в качестве приоритетной задачи.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Экспертное сообщество отмечало, что на рынке существует только один институциональный игрок (Фонд «Наше будущее»), что значительно сокращает потенциал развития отрасли.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Фондом было принято решение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 пилотном проекте - практика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привлечения частных инвесторов к финансированию социальных предприятий в партнерстве с одним из регионов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69692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mi_eg\Desktop\Фонд\Логотип Фонда\Logo-fond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53" y="908720"/>
            <a:ext cx="2149110" cy="8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2550383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Адрес: г. Москва, ул. Знаменка,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д. 8/13, стр. 2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Тел.:  +7 (495) 780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96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71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Горячая линия: +7 (800) 333-68-78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www.nb-fund.ru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Фонд «Наше будущее»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www.impulsdobra.ru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Ежегодная премия «Импульс добра»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www.lab-sp.ru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Лаборатория социального предпринимательства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konkurs.nb-fund.ru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– Всероссийский конкурс проектов «Социальный предприниматель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www.nb-forum.ru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– Информационно-аналитический портал «Новый бизнес: социальное предпринимательство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 www.rus-sp.ru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«Больше, чем покупка!»</a:t>
            </a:r>
          </a:p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9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ПОНЯТИЕ «СОЦИАЛЬНОЕ ПРЕДПРИНИМАТЕЛЬСТВО»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3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758" y="1187460"/>
            <a:ext cx="884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364C"/>
              </a:buClr>
              <a:buSzPct val="100000"/>
            </a:pPr>
            <a:r>
              <a:rPr lang="ru-RU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СОЦИАЛЬНОЕ ПРЕДПРИНИМАТЕЛЬСТВО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27401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364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… это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новаторская предпринимательская деятельность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направленная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на решение или смягчение социальных проблем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обществе</a:t>
            </a:r>
          </a:p>
          <a:p>
            <a:pPr marL="285750" indent="-285750">
              <a:buClr>
                <a:srgbClr val="F4364C"/>
              </a:buClr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4364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… это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новый сектор экономики, находящийся на стыке коммерческого и некоммерческого секторов</a:t>
            </a:r>
          </a:p>
        </p:txBody>
      </p:sp>
      <p:pic>
        <p:nvPicPr>
          <p:cNvPr id="11266" name="Picture 2" descr="C:\Users\dmi_eg\Desktop\саратов\22\Page_0000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15" y="2850701"/>
            <a:ext cx="5992021" cy="38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ИНФРАСТРУКТУРА ПОДДРЖКИ ПРОЕКОВ СП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4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69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0413"/>
            <a:ext cx="8844965" cy="46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ИНФОРМАЦИОННЫЙ ПОРТАЛ «НОВЫЙ БИЗНЕС»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5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3087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Портал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«Новый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бизнес»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- информационный ресурс, рассказывающий о социальном предпринимательстве. Портал был создан в 2011 году по инициативе Фонда «Наше будущее». Основной задачей портала является популяризация и продвижение социального предпринимательства в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Редакционная политика ресурса – освещение тем, сюжетов и направлений деятельности, имеющих непосредственное влияние на развитие социального предпринимательства в стране, на формирование его инфраструктуры. Для освещения этих тем на портале «Новый бизнес» существуют рубрики «Законодательство», «История», «Экспертное мнение», «История успеха», и многое другое.</a:t>
            </a:r>
          </a:p>
        </p:txBody>
      </p:sp>
      <p:sp>
        <p:nvSpPr>
          <p:cNvPr id="7" name="Прямоугольник 6">
            <a:hlinkClick r:id="rId2"/>
          </p:cNvPr>
          <p:cNvSpPr/>
          <p:nvPr/>
        </p:nvSpPr>
        <p:spPr>
          <a:xfrm>
            <a:off x="35496" y="6453336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FF5050"/>
                </a:solidFill>
                <a:latin typeface="Century Gothic" panose="020B0502020202020204" pitchFamily="34" charset="0"/>
              </a:rPr>
              <a:t>nb-forum.ru</a:t>
            </a:r>
          </a:p>
        </p:txBody>
      </p:sp>
      <p:pic>
        <p:nvPicPr>
          <p:cNvPr id="4099" name="Picture 3" descr="C:\Users\dmi_eg\Desktop\саратов\22\Page_00010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414"/>
            <a:ext cx="1378915" cy="4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3472552"/>
            <a:ext cx="398538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Оригинальные авторские материалы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500" b="1" dirty="0" smtClean="0">
              <a:solidFill>
                <a:srgbClr val="FF505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Живые репортажи с мероприятий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500" b="1" dirty="0" smtClean="0">
              <a:solidFill>
                <a:srgbClr val="FF505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Мнение ведущих экспертов сферы 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pic>
        <p:nvPicPr>
          <p:cNvPr id="4107" name="Picture 11" descr="C:\Users\dmi_eg\Desktop\саратов\v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24" y="3666828"/>
            <a:ext cx="51629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dmi_eg\Desktop\саратов\inst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99" y="3666828"/>
            <a:ext cx="50901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dmi_eg\Desktop\саратов\Facebook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98" y="3669236"/>
            <a:ext cx="499181" cy="5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dmi_eg\Desktop\саратов\YouTube-Icon-200px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59" y="3669236"/>
            <a:ext cx="501592" cy="5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dmi_eg\Desktop\саратов\telegram_icon-icons.com_53603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31" y="3698708"/>
            <a:ext cx="442648" cy="4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dmi_eg\Desktop\саратов\onki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59" y="3681685"/>
            <a:ext cx="455722" cy="4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dmi_eg\Desktop\саратов\twitter-icon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61" y="3681685"/>
            <a:ext cx="450795" cy="4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1. Идеи проектов</a:t>
            </a:r>
            <a:endParaRPr lang="ru-RU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dmi_eg\Desktop\саратов\22\Page_00009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 b="4816"/>
          <a:stretch/>
        </p:blipFill>
        <p:spPr bwMode="auto">
          <a:xfrm>
            <a:off x="2051720" y="2160000"/>
            <a:ext cx="6714439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5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БАНК СОЦИАЛЬНЫХ </a:t>
            </a:r>
            <a:r>
              <a:rPr lang="ru-RU" sz="2400" b="1" dirty="0" smtClean="0">
                <a:latin typeface="Arial Narrow" panose="020B0606020202030204" pitchFamily="34" charset="0"/>
              </a:rPr>
              <a:t>ИДЕЙ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hlinkClick r:id="rId4"/>
          </p:cNvPr>
          <p:cNvSpPr/>
          <p:nvPr/>
        </p:nvSpPr>
        <p:spPr>
          <a:xfrm>
            <a:off x="35496" y="6453336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social-idea.ru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6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511" y="1763524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чего нужен Банк социальных идей?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21543" y="2401143"/>
            <a:ext cx="21675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ТИРАЖИРОВАНИЯ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1543" y="3409255"/>
            <a:ext cx="29370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6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ГЕНЕРАЦИИ НОВЫХ ИДЕЙ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1543" y="5157192"/>
            <a:ext cx="176683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ИНВЕСТОРОВ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1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1. Идеи проектов</a:t>
            </a:r>
          </a:p>
        </p:txBody>
      </p:sp>
      <p:pic>
        <p:nvPicPr>
          <p:cNvPr id="13" name="Содержимое 3" descr="бси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892" r="67590" b="15092"/>
          <a:stretch/>
        </p:blipFill>
        <p:spPr>
          <a:xfrm>
            <a:off x="431768" y="1216144"/>
            <a:ext cx="2052000" cy="5093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0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7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dmi_eg\Desktop\саратов\22\Page_00012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794"/>
          <a:stretch/>
        </p:blipFill>
        <p:spPr bwMode="auto">
          <a:xfrm>
            <a:off x="1979712" y="3024000"/>
            <a:ext cx="601835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mi_eg\Desktop\саратов\22\Page_00012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40" b="525"/>
          <a:stretch/>
        </p:blipFill>
        <p:spPr bwMode="auto">
          <a:xfrm>
            <a:off x="1979712" y="4572000"/>
            <a:ext cx="58391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364C"/>
              </a:buClr>
              <a:buSzPct val="150000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«наше будущее» выделяет финансирование в виде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беспроцентных целевых займо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 на проекты в сфере социального предпринимательства в рамках конкурса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Социальный предприниматель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</p:txBody>
      </p:sp>
      <p:pic>
        <p:nvPicPr>
          <p:cNvPr id="3077" name="Picture 5" descr="C:\Users\dmi_eg\Desktop\саратов\тест\Page_00013+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8" y="1261641"/>
            <a:ext cx="1382712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708920"/>
            <a:ext cx="183896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ЭТАПЫ КОНКУРСА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273351"/>
            <a:ext cx="24529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ТРЕБОВАНИЯ К ПРОЕКТАМ</a:t>
            </a:r>
            <a:endParaRPr lang="ru-RU" sz="1400" dirty="0">
              <a:solidFill>
                <a:schemeClr val="accent3"/>
              </a:solidFill>
            </a:endParaRP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i_eg\Desktop\саратов\тест\Page_00013_+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6" y="1773262"/>
            <a:ext cx="130651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3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8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364C"/>
              </a:buClr>
              <a:buSzPct val="150000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 выборе проектов СП и СПП для поддержки (финансирование, сопровождение, сбыт и пр.)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ориентируется на 17 Целей устойчивого развития ООН</a:t>
            </a: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29923" r="15496" b="14967"/>
          <a:stretch/>
        </p:blipFill>
        <p:spPr bwMode="auto">
          <a:xfrm>
            <a:off x="395536" y="2564904"/>
            <a:ext cx="83884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</p:spTree>
    <p:extLst>
      <p:ext uri="{BB962C8B-B14F-4D97-AF65-F5344CB8AC3E}">
        <p14:creationId xmlns:p14="http://schemas.microsoft.com/office/powerpoint/2010/main" val="231916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9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73501"/>
            <a:ext cx="84969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Проект должен быть направлен на решение/смягчение существующих социальных проблем, улучшение качества жизни населения региона в целом и/или представителей социально незащищенных слоев/групп населения и людей, нуждающихся в особой поддержке для развития своих способностей 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самореализации.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Объем инвестиций от 2 до 10 млн руб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Срок возврата  максимальный  10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лет.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Грейс-период до 2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лет.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Обязательно наличие обеспечения по выдаваемому займу в виде залога и/или поручительства третьих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лиц.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масштабирования/тиражирования проекта.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стартапов ( ведущих операционную деятельность по проекту менее 1 года) сумма займа 2 млн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руб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(ни больше, ни меньше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34596"/>
            <a:ext cx="306686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КРИТЕРИИ ОТБОРА ПРОЕТКОВ СП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</p:spTree>
    <p:extLst>
      <p:ext uri="{BB962C8B-B14F-4D97-AF65-F5344CB8AC3E}">
        <p14:creationId xmlns:p14="http://schemas.microsoft.com/office/powerpoint/2010/main" val="796626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1712</Words>
  <Application>Microsoft Office PowerPoint</Application>
  <PresentationFormat>Экран (4:3)</PresentationFormat>
  <Paragraphs>291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ИФРАСТРУКТУРА ПОДДЕРЖКИ  ПРОЕКТОВ СОЦИАЛЬНЫХ ПРЕДПРИНИМАТЕЛЕЙ</vt:lpstr>
      <vt:lpstr>О ФОНДЕ «НАШЕ БУДУЩЕЕ»</vt:lpstr>
      <vt:lpstr>ПОНЯТИЕ «СОЦИАЛЬНОЕ ПРЕДПРИНИМАТЕЛЬСТВО»</vt:lpstr>
      <vt:lpstr>ИНФРАСТРУКТУРА ПОДДРЖКИ ПРОЕКОВ СП</vt:lpstr>
      <vt:lpstr>ИНФОРМАЦИОННЫЙ ПОРТАЛ «НОВЫЙ БИЗНЕС»</vt:lpstr>
      <vt:lpstr>БАНК СОЦИАЛЬНЫХ ИДЕЙ</vt:lpstr>
      <vt:lpstr>КОНКУРС «СОЦИАЛЬНЫЙ ПРЕДПРИНИМАТЕЛЬ»</vt:lpstr>
      <vt:lpstr>КОНКУРС «СОЦИАЛЬНЫЙ ПРЕДПРИНИМАТЕЛЬ»</vt:lpstr>
      <vt:lpstr>КОНКУРС «СОЦИАЛЬНЫЙ ПРЕДПРИНИМАТЕЛЬ»</vt:lpstr>
      <vt:lpstr>КОНКУРС «СОЦИАЛЬНЫЙ ПРЕДПРИНИМАТЕЛЬ»</vt:lpstr>
      <vt:lpstr>СФЕРЫ ДЕЯТЕЛЬНОСТИ СП</vt:lpstr>
      <vt:lpstr>ПРОЕКТ «БОЛЬШЕ, ЧЕМ ПОКУПКА!»</vt:lpstr>
      <vt:lpstr>ЕЖЕГОДНАЯ ПРЕМИЯ «ИМПУЛЬС ДОБРА»</vt:lpstr>
      <vt:lpstr>МЕЖДУНАРОДНЫЙ ДЕНЬ СОЦИАЛЬНОГО БИЗНЕСА</vt:lpstr>
      <vt:lpstr>СЛЕТЫ СОЦИАЛЬНЫХ ПРЕДПРИНИМАТЕЛЕЙ</vt:lpstr>
      <vt:lpstr>ЛАБОРАТОРИЯ СОЦИАЛЬНОГО ПРЕДПРИНИМАТЕЛЬСТВА</vt:lpstr>
      <vt:lpstr>КНИГОИЗДАТЕЛЬСКАЯ ДЕЯТЕЛЬНОСТЬ</vt:lpstr>
      <vt:lpstr>ИССЛЕДОВАНИЯ и АНАЛИТИКА</vt:lpstr>
      <vt:lpstr>ПРИСУТСТВИЕ ФОНДА В РЕГИОНАХ РФ</vt:lpstr>
      <vt:lpstr>ПАРТНЕРЫ ФОНДА В РЕГИОНАХ РФ</vt:lpstr>
      <vt:lpstr>ИДЕИ И КОНЦЕПЦИИ СП, СФОРМИРОВАННЫЕ И АПРОБИРОВАННЫЕ ФОНДОМ 2007-2017 гг.</vt:lpstr>
      <vt:lpstr>ИДЕИ И КОНЦЕПЦИИ СП, СФОРМИРОВАННЫЕ И АПРОБИРОВАННЫЕ ФОНДОМ 2007-2017 гг.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ИФРАСТРУКТУРА ПОДДЕРЖКИ  ПРОЕКТОВ СОЦИАЛЬНЫХ ПРЕДПРИНИМАТЕЛЕЙ</dc:title>
  <dc:creator>Елена Г. Дмитриева</dc:creator>
  <cp:lastModifiedBy>Елена Г. Дмитриева</cp:lastModifiedBy>
  <cp:revision>249</cp:revision>
  <cp:lastPrinted>2018-04-11T15:46:41Z</cp:lastPrinted>
  <dcterms:created xsi:type="dcterms:W3CDTF">2018-02-28T14:33:39Z</dcterms:created>
  <dcterms:modified xsi:type="dcterms:W3CDTF">2018-04-25T08:21:02Z</dcterms:modified>
</cp:coreProperties>
</file>